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1pPr>
    <a:lvl2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2pPr>
    <a:lvl3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3pPr>
    <a:lvl4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4pPr>
    <a:lvl5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5pPr>
    <a:lvl6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6pPr>
    <a:lvl7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7pPr>
    <a:lvl8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8pPr>
    <a:lvl9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b="def" i="def"/>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3" name="Shape 163"/>
          <p:cNvSpPr/>
          <p:nvPr>
            <p:ph type="sldImg"/>
          </p:nvPr>
        </p:nvSpPr>
        <p:spPr>
          <a:xfrm>
            <a:off x="1143000" y="685800"/>
            <a:ext cx="4572000" cy="3429000"/>
          </a:xfrm>
          <a:prstGeom prst="rect">
            <a:avLst/>
          </a:prstGeom>
        </p:spPr>
        <p:txBody>
          <a:bodyPr/>
          <a:lstStyle/>
          <a:p>
            <a:pPr/>
          </a:p>
        </p:txBody>
      </p:sp>
      <p:sp>
        <p:nvSpPr>
          <p:cNvPr id="164" name="Shape 16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olo e sottotitolo">
    <p:bg>
      <p:bgPr>
        <a:solidFill>
          <a:srgbClr val="222222"/>
        </a:solidFill>
      </p:bgPr>
    </p:bg>
    <p:spTree>
      <p:nvGrpSpPr>
        <p:cNvPr id="1" name=""/>
        <p:cNvGrpSpPr/>
        <p:nvPr/>
      </p:nvGrpSpPr>
      <p:grpSpPr>
        <a:xfrm>
          <a:off x="0" y="0"/>
          <a:ext cx="0" cy="0"/>
          <a:chOff x="0" y="0"/>
          <a:chExt cx="0" cy="0"/>
        </a:xfrm>
      </p:grpSpPr>
      <p:sp>
        <p:nvSpPr>
          <p:cNvPr id="12" name="Linea"/>
          <p:cNvSpPr/>
          <p:nvPr/>
        </p:nvSpPr>
        <p:spPr>
          <a:xfrm flipV="1">
            <a:off x="762000" y="8635632"/>
            <a:ext cx="22859999" cy="369"/>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13" name="Titolo Testo"/>
          <p:cNvSpPr txBox="1"/>
          <p:nvPr>
            <p:ph type="title"/>
          </p:nvPr>
        </p:nvSpPr>
        <p:spPr>
          <a:xfrm>
            <a:off x="762000" y="9042400"/>
            <a:ext cx="22860000" cy="3810000"/>
          </a:xfrm>
          <a:prstGeom prst="rect">
            <a:avLst/>
          </a:prstGeom>
        </p:spPr>
        <p:txBody>
          <a:bodyPr/>
          <a:lstStyle>
            <a:lvl1pPr>
              <a:spcBef>
                <a:spcPts val="0"/>
              </a:spcBef>
              <a:defRPr sz="30300"/>
            </a:lvl1pPr>
          </a:lstStyle>
          <a:p>
            <a:pPr/>
            <a:r>
              <a:t>Titolo Testo</a:t>
            </a:r>
          </a:p>
        </p:txBody>
      </p:sp>
      <p:sp>
        <p:nvSpPr>
          <p:cNvPr id="14" name="Corpo livello uno…"/>
          <p:cNvSpPr txBox="1"/>
          <p:nvPr>
            <p:ph type="body" sz="quarter" idx="1"/>
          </p:nvPr>
        </p:nvSpPr>
        <p:spPr>
          <a:xfrm>
            <a:off x="762000" y="5994400"/>
            <a:ext cx="22860000" cy="2540000"/>
          </a:xfrm>
          <a:prstGeom prst="rect">
            <a:avLst/>
          </a:prstGeom>
        </p:spPr>
        <p:txBody>
          <a:bodyPr anchor="b"/>
          <a:lstStyle>
            <a:lvl1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1pPr>
            <a:lvl2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2pPr>
            <a:lvl3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3pPr>
            <a:lvl4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4pPr>
            <a:lvl5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5pPr>
          </a:lstStyle>
          <a:p>
            <a:pPr/>
            <a:r>
              <a:t>Corpo livello uno</a:t>
            </a:r>
          </a:p>
          <a:p>
            <a:pPr lvl="1"/>
            <a:r>
              <a:t>Corpo livello due</a:t>
            </a:r>
          </a:p>
          <a:p>
            <a:pPr lvl="2"/>
            <a:r>
              <a:t>Corpo livello tre</a:t>
            </a:r>
          </a:p>
          <a:p>
            <a:pPr lvl="3"/>
            <a:r>
              <a:t>Corpo livello quattro</a:t>
            </a:r>
          </a:p>
          <a:p>
            <a:pPr lvl="4"/>
            <a:r>
              <a:t>Corpo livello cinque</a:t>
            </a:r>
          </a:p>
        </p:txBody>
      </p:sp>
      <p:sp>
        <p:nvSpPr>
          <p:cNvPr id="15" name="Numero diapositiva"/>
          <p:cNvSpPr txBox="1"/>
          <p:nvPr>
            <p:ph type="sldNum" sz="quarter" idx="2"/>
          </p:nvPr>
        </p:nvSpPr>
        <p:spPr>
          <a:xfrm>
            <a:off x="23063200" y="609600"/>
            <a:ext cx="553195"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unti elenco">
    <p:bg>
      <p:bgPr>
        <a:solidFill>
          <a:srgbClr val="222222"/>
        </a:solidFill>
      </p:bgPr>
    </p:bg>
    <p:spTree>
      <p:nvGrpSpPr>
        <p:cNvPr id="1" name=""/>
        <p:cNvGrpSpPr/>
        <p:nvPr/>
      </p:nvGrpSpPr>
      <p:grpSpPr>
        <a:xfrm>
          <a:off x="0" y="0"/>
          <a:ext cx="0" cy="0"/>
          <a:chOff x="0" y="0"/>
          <a:chExt cx="0" cy="0"/>
        </a:xfrm>
      </p:grpSpPr>
      <p:sp>
        <p:nvSpPr>
          <p:cNvPr id="102" name="Testo"/>
          <p:cNvSpPr txBox="1"/>
          <p:nvPr>
            <p:ph type="body" sz="quarter" idx="21"/>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Bold"/>
                <a:ea typeface="DIN Alternate Bold"/>
                <a:cs typeface="DIN Alternate Bold"/>
                <a:sym typeface="DIN Alternate Bold"/>
              </a:defRPr>
            </a:lvl1pPr>
          </a:lstStyle>
          <a:p>
            <a:pPr/>
            <a:r>
              <a:t>Testo</a:t>
            </a:r>
          </a:p>
        </p:txBody>
      </p:sp>
      <p:sp>
        <p:nvSpPr>
          <p:cNvPr id="103" name="Corpo livello uno…"/>
          <p:cNvSpPr txBox="1"/>
          <p:nvPr>
            <p:ph type="body" idx="1"/>
          </p:nvPr>
        </p:nvSpPr>
        <p:spPr>
          <a:prstGeom prst="rect">
            <a:avLst/>
          </a:prstGeom>
        </p:spPr>
        <p:txBody>
          <a:bodyPr/>
          <a:lstStyle>
            <a:lvl1pPr>
              <a:buClr>
                <a:schemeClr val="accent1"/>
              </a:buClr>
              <a:buSzPct val="125000"/>
              <a:buChar char="▸"/>
            </a:lvl1pPr>
            <a:lvl2pPr>
              <a:buClr>
                <a:schemeClr val="accent1"/>
              </a:buClr>
              <a:buSzPct val="125000"/>
              <a:buChar char="▸"/>
            </a:lvl2pPr>
            <a:lvl3pPr>
              <a:buClr>
                <a:schemeClr val="accent1"/>
              </a:buClr>
              <a:buSzPct val="125000"/>
              <a:buChar char="▸"/>
            </a:lvl3pPr>
            <a:lvl4pPr>
              <a:buClr>
                <a:schemeClr val="accent1"/>
              </a:buClr>
              <a:buSzPct val="125000"/>
              <a:buChar char="▸"/>
            </a:lvl4pPr>
            <a:lvl5pPr>
              <a:buClr>
                <a:schemeClr val="accent1"/>
              </a:buClr>
              <a:buSzPct val="125000"/>
              <a:buChar char="▸"/>
            </a:lvl5pPr>
          </a:lstStyle>
          <a:p>
            <a:pPr/>
            <a:r>
              <a:t>Corpo livello uno</a:t>
            </a:r>
          </a:p>
          <a:p>
            <a:pPr lvl="1"/>
            <a:r>
              <a:t>Corpo livello due</a:t>
            </a:r>
          </a:p>
          <a:p>
            <a:pPr lvl="2"/>
            <a:r>
              <a:t>Corpo livello tre</a:t>
            </a:r>
          </a:p>
          <a:p>
            <a:pPr lvl="3"/>
            <a:r>
              <a:t>Corpo livello quattro</a:t>
            </a:r>
          </a:p>
          <a:p>
            <a:pPr lvl="4"/>
            <a:r>
              <a:t>Corpo livello cinque</a:t>
            </a:r>
          </a:p>
        </p:txBody>
      </p:sp>
      <p:sp>
        <p:nvSpPr>
          <p:cNvPr id="104"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Foto - 3 per pagina">
    <p:bg>
      <p:bgPr>
        <a:solidFill>
          <a:srgbClr val="222222"/>
        </a:solidFill>
      </p:bgPr>
    </p:bg>
    <p:spTree>
      <p:nvGrpSpPr>
        <p:cNvPr id="1" name=""/>
        <p:cNvGrpSpPr/>
        <p:nvPr/>
      </p:nvGrpSpPr>
      <p:grpSpPr>
        <a:xfrm>
          <a:off x="0" y="0"/>
          <a:ext cx="0" cy="0"/>
          <a:chOff x="0" y="0"/>
          <a:chExt cx="0" cy="0"/>
        </a:xfrm>
      </p:grpSpPr>
      <p:sp>
        <p:nvSpPr>
          <p:cNvPr id="111" name="Immagine"/>
          <p:cNvSpPr/>
          <p:nvPr>
            <p:ph type="pic" sz="half" idx="21"/>
          </p:nvPr>
        </p:nvSpPr>
        <p:spPr>
          <a:xfrm>
            <a:off x="12192000" y="-177800"/>
            <a:ext cx="12192000" cy="7162800"/>
          </a:xfrm>
          <a:prstGeom prst="rect">
            <a:avLst/>
          </a:prstGeom>
        </p:spPr>
        <p:txBody>
          <a:bodyPr lIns="91439" tIns="45719" rIns="91439" bIns="45719">
            <a:noAutofit/>
          </a:bodyPr>
          <a:lstStyle/>
          <a:p>
            <a:pPr/>
          </a:p>
        </p:txBody>
      </p:sp>
      <p:sp>
        <p:nvSpPr>
          <p:cNvPr id="112" name="Immagine"/>
          <p:cNvSpPr/>
          <p:nvPr>
            <p:ph type="pic" sz="half" idx="22"/>
          </p:nvPr>
        </p:nvSpPr>
        <p:spPr>
          <a:xfrm>
            <a:off x="12192000" y="6451600"/>
            <a:ext cx="12192000" cy="8297334"/>
          </a:xfrm>
          <a:prstGeom prst="rect">
            <a:avLst/>
          </a:prstGeom>
        </p:spPr>
        <p:txBody>
          <a:bodyPr lIns="91439" tIns="45719" rIns="91439" bIns="45719">
            <a:noAutofit/>
          </a:bodyPr>
          <a:lstStyle/>
          <a:p>
            <a:pPr/>
          </a:p>
        </p:txBody>
      </p:sp>
      <p:sp>
        <p:nvSpPr>
          <p:cNvPr id="113" name="Immagine"/>
          <p:cNvSpPr/>
          <p:nvPr>
            <p:ph type="pic" idx="23"/>
          </p:nvPr>
        </p:nvSpPr>
        <p:spPr>
          <a:xfrm>
            <a:off x="-190500" y="0"/>
            <a:ext cx="12428272" cy="13716000"/>
          </a:xfrm>
          <a:prstGeom prst="rect">
            <a:avLst/>
          </a:prstGeom>
        </p:spPr>
        <p:txBody>
          <a:bodyPr lIns="91439" tIns="45719" rIns="91439" bIns="45719">
            <a:noAutofit/>
          </a:bodyPr>
          <a:lstStyle/>
          <a:p>
            <a:pPr/>
          </a:p>
        </p:txBody>
      </p:sp>
      <p:sp>
        <p:nvSpPr>
          <p:cNvPr id="114"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itazione">
    <p:bg>
      <p:bgPr>
        <a:solidFill>
          <a:srgbClr val="222222"/>
        </a:solidFill>
      </p:bgPr>
    </p:bg>
    <p:spTree>
      <p:nvGrpSpPr>
        <p:cNvPr id="1" name=""/>
        <p:cNvGrpSpPr/>
        <p:nvPr/>
      </p:nvGrpSpPr>
      <p:grpSpPr>
        <a:xfrm>
          <a:off x="0" y="0"/>
          <a:ext cx="0" cy="0"/>
          <a:chOff x="0" y="0"/>
          <a:chExt cx="0" cy="0"/>
        </a:xfrm>
      </p:grpSpPr>
      <p:sp>
        <p:nvSpPr>
          <p:cNvPr id="121" name="Didascalia"/>
          <p:cNvSpPr/>
          <p:nvPr/>
        </p:nvSpPr>
        <p:spPr>
          <a:xfrm>
            <a:off x="876300" y="3314700"/>
            <a:ext cx="22631400" cy="73171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9" y="0"/>
                </a:moveTo>
                <a:cubicBezTo>
                  <a:pt x="54" y="0"/>
                  <a:pt x="0" y="165"/>
                  <a:pt x="0" y="369"/>
                </a:cubicBezTo>
                <a:lnTo>
                  <a:pt x="0" y="19013"/>
                </a:lnTo>
                <a:cubicBezTo>
                  <a:pt x="0" y="19217"/>
                  <a:pt x="54" y="19382"/>
                  <a:pt x="119" y="19382"/>
                </a:cubicBezTo>
                <a:lnTo>
                  <a:pt x="18186" y="19382"/>
                </a:lnTo>
                <a:lnTo>
                  <a:pt x="18717" y="21600"/>
                </a:lnTo>
                <a:lnTo>
                  <a:pt x="19247" y="19382"/>
                </a:lnTo>
                <a:lnTo>
                  <a:pt x="21481" y="19382"/>
                </a:lnTo>
                <a:cubicBezTo>
                  <a:pt x="21546" y="19382"/>
                  <a:pt x="21600" y="19217"/>
                  <a:pt x="21600" y="19013"/>
                </a:cubicBezTo>
                <a:lnTo>
                  <a:pt x="21600" y="369"/>
                </a:lnTo>
                <a:cubicBezTo>
                  <a:pt x="21600" y="165"/>
                  <a:pt x="21546" y="0"/>
                  <a:pt x="21481" y="0"/>
                </a:cubicBezTo>
                <a:lnTo>
                  <a:pt x="119"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cap="all" sz="4000">
                <a:solidFill>
                  <a:srgbClr val="FFFFFF"/>
                </a:solidFill>
                <a:latin typeface="+mn-lt"/>
                <a:ea typeface="+mn-ea"/>
                <a:cs typeface="+mn-cs"/>
                <a:sym typeface="DIN Condensed Bold"/>
              </a:defRPr>
            </a:pPr>
          </a:p>
        </p:txBody>
      </p:sp>
      <p:sp>
        <p:nvSpPr>
          <p:cNvPr id="122" name="Inserisci qui una citazione."/>
          <p:cNvSpPr txBox="1"/>
          <p:nvPr>
            <p:ph type="body" sz="quarter" idx="21"/>
          </p:nvPr>
        </p:nvSpPr>
        <p:spPr>
          <a:xfrm>
            <a:off x="1676400" y="4089400"/>
            <a:ext cx="21056600" cy="1805946"/>
          </a:xfrm>
          <a:prstGeom prst="rect">
            <a:avLst/>
          </a:prstGeom>
        </p:spPr>
        <p:txBody>
          <a:bodyPr>
            <a:spAutoFit/>
          </a:bodyPr>
          <a:lstStyle>
            <a:lvl1pPr marL="0" indent="0">
              <a:lnSpc>
                <a:spcPct val="80000"/>
              </a:lnSpc>
              <a:spcBef>
                <a:spcPts val="0"/>
              </a:spcBef>
              <a:buClrTx/>
              <a:buSzTx/>
              <a:buFontTx/>
              <a:buNone/>
              <a:defRPr cap="all" sz="13400">
                <a:solidFill>
                  <a:srgbClr val="FFFFFF"/>
                </a:solidFill>
                <a:latin typeface="+mn-lt"/>
                <a:ea typeface="+mn-ea"/>
                <a:cs typeface="+mn-cs"/>
                <a:sym typeface="DIN Condensed Bold"/>
              </a:defRPr>
            </a:lvl1pPr>
          </a:lstStyle>
          <a:p>
            <a:pPr/>
            <a:r>
              <a:t>Inserisci qui una citazione.</a:t>
            </a:r>
          </a:p>
        </p:txBody>
      </p:sp>
      <p:sp>
        <p:nvSpPr>
          <p:cNvPr id="123" name="Giovanni Mela"/>
          <p:cNvSpPr txBox="1"/>
          <p:nvPr>
            <p:ph type="body" sz="quarter" idx="22"/>
          </p:nvPr>
        </p:nvSpPr>
        <p:spPr>
          <a:xfrm>
            <a:off x="762000" y="10953750"/>
            <a:ext cx="22860000" cy="1206500"/>
          </a:xfrm>
          <a:prstGeom prst="rect">
            <a:avLst/>
          </a:prstGeom>
        </p:spPr>
        <p:txBody>
          <a:bodyPr anchor="ctr">
            <a:spAutoFit/>
          </a:bodyPr>
          <a:lstStyle>
            <a:lvl1pPr marL="0" indent="0" algn="r">
              <a:lnSpc>
                <a:spcPct val="80000"/>
              </a:lnSpc>
              <a:spcBef>
                <a:spcPts val="0"/>
              </a:spcBef>
              <a:buClrTx/>
              <a:buSzTx/>
              <a:buFontTx/>
              <a:buNone/>
              <a:defRPr sz="8700">
                <a:latin typeface="+mn-lt"/>
                <a:ea typeface="+mn-ea"/>
                <a:cs typeface="+mn-cs"/>
                <a:sym typeface="DIN Condensed Bold"/>
              </a:defRPr>
            </a:lvl1pPr>
          </a:lstStyle>
          <a:p>
            <a:pPr/>
            <a:r>
              <a:t>Giovanni Mela</a:t>
            </a:r>
          </a:p>
        </p:txBody>
      </p:sp>
      <p:sp>
        <p:nvSpPr>
          <p:cNvPr id="124" name="Testo"/>
          <p:cNvSpPr txBox="1"/>
          <p:nvPr>
            <p:ph type="body" sz="quarter" idx="23"/>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Bold"/>
                <a:ea typeface="DIN Alternate Bold"/>
                <a:cs typeface="DIN Alternate Bold"/>
                <a:sym typeface="DIN Alternate Bold"/>
              </a:defRPr>
            </a:lvl1pPr>
          </a:lstStyle>
          <a:p>
            <a:pPr/>
            <a:r>
              <a:t>Testo</a:t>
            </a:r>
          </a:p>
        </p:txBody>
      </p:sp>
      <p:sp>
        <p:nvSpPr>
          <p:cNvPr id="125"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itazione 2">
    <p:bg>
      <p:bgPr>
        <a:solidFill>
          <a:schemeClr val="accent1"/>
        </a:solidFill>
      </p:bgPr>
    </p:bg>
    <p:spTree>
      <p:nvGrpSpPr>
        <p:cNvPr id="1" name=""/>
        <p:cNvGrpSpPr/>
        <p:nvPr/>
      </p:nvGrpSpPr>
      <p:grpSpPr>
        <a:xfrm>
          <a:off x="0" y="0"/>
          <a:ext cx="0" cy="0"/>
          <a:chOff x="0" y="0"/>
          <a:chExt cx="0" cy="0"/>
        </a:xfrm>
      </p:grpSpPr>
      <p:sp>
        <p:nvSpPr>
          <p:cNvPr id="132" name="Inserisci qui una citazione."/>
          <p:cNvSpPr txBox="1"/>
          <p:nvPr>
            <p:ph type="body" sz="quarter" idx="21"/>
          </p:nvPr>
        </p:nvSpPr>
        <p:spPr>
          <a:xfrm>
            <a:off x="11049000" y="3721100"/>
            <a:ext cx="12573000" cy="3509777"/>
          </a:xfrm>
          <a:prstGeom prst="rect">
            <a:avLst/>
          </a:prstGeom>
        </p:spPr>
        <p:txBody>
          <a:bodyPr>
            <a:spAutoFit/>
          </a:bodyPr>
          <a:lstStyle>
            <a:lvl1pPr marL="0" indent="0">
              <a:lnSpc>
                <a:spcPct val="80000"/>
              </a:lnSpc>
              <a:spcBef>
                <a:spcPts val="0"/>
              </a:spcBef>
              <a:buClrTx/>
              <a:buSzTx/>
              <a:buFontTx/>
              <a:buNone/>
              <a:defRPr cap="all" sz="13400">
                <a:solidFill>
                  <a:srgbClr val="FFFFFF"/>
                </a:solidFill>
                <a:latin typeface="+mn-lt"/>
                <a:ea typeface="+mn-ea"/>
                <a:cs typeface="+mn-cs"/>
                <a:sym typeface="DIN Condensed Bold"/>
              </a:defRPr>
            </a:lvl1pPr>
          </a:lstStyle>
          <a:p>
            <a:pPr/>
            <a:r>
              <a:t>Inserisci qui una citazione.</a:t>
            </a:r>
          </a:p>
        </p:txBody>
      </p:sp>
      <p:sp>
        <p:nvSpPr>
          <p:cNvPr id="133" name="Immagine"/>
          <p:cNvSpPr/>
          <p:nvPr>
            <p:ph type="pic" idx="22"/>
          </p:nvPr>
        </p:nvSpPr>
        <p:spPr>
          <a:xfrm>
            <a:off x="-190500" y="0"/>
            <a:ext cx="12428272" cy="13716000"/>
          </a:xfrm>
          <a:prstGeom prst="rect">
            <a:avLst/>
          </a:prstGeom>
        </p:spPr>
        <p:txBody>
          <a:bodyPr lIns="91439" tIns="45719" rIns="91439" bIns="45719">
            <a:noAutofit/>
          </a:bodyPr>
          <a:lstStyle/>
          <a:p>
            <a:pPr/>
          </a:p>
        </p:txBody>
      </p:sp>
      <p:sp>
        <p:nvSpPr>
          <p:cNvPr id="134" name="Giovanni Mela"/>
          <p:cNvSpPr txBox="1"/>
          <p:nvPr>
            <p:ph type="body" sz="quarter" idx="23"/>
          </p:nvPr>
        </p:nvSpPr>
        <p:spPr>
          <a:xfrm>
            <a:off x="11049000" y="10953750"/>
            <a:ext cx="12573000" cy="1206500"/>
          </a:xfrm>
          <a:prstGeom prst="rect">
            <a:avLst/>
          </a:prstGeom>
        </p:spPr>
        <p:txBody>
          <a:bodyPr anchor="ctr">
            <a:spAutoFit/>
          </a:bodyPr>
          <a:lstStyle>
            <a:lvl1pPr marL="0" indent="0" defTabSz="647700">
              <a:spcBef>
                <a:spcPts val="0"/>
              </a:spcBef>
              <a:buClrTx/>
              <a:buSzTx/>
              <a:buFontTx/>
              <a:buNone/>
              <a:defRPr sz="8700">
                <a:solidFill>
                  <a:srgbClr val="232323"/>
                </a:solidFill>
                <a:latin typeface="+mn-lt"/>
                <a:ea typeface="+mn-ea"/>
                <a:cs typeface="+mn-cs"/>
                <a:sym typeface="DIN Condensed Bold"/>
              </a:defRPr>
            </a:lvl1pPr>
          </a:lstStyle>
          <a:p>
            <a:pPr/>
            <a:r>
              <a:t>Giovanni Mela</a:t>
            </a:r>
          </a:p>
        </p:txBody>
      </p:sp>
      <p:sp>
        <p:nvSpPr>
          <p:cNvPr id="135"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Foto">
    <p:bg>
      <p:bgPr>
        <a:solidFill>
          <a:srgbClr val="222222"/>
        </a:solidFill>
      </p:bgPr>
    </p:bg>
    <p:spTree>
      <p:nvGrpSpPr>
        <p:cNvPr id="1" name=""/>
        <p:cNvGrpSpPr/>
        <p:nvPr/>
      </p:nvGrpSpPr>
      <p:grpSpPr>
        <a:xfrm>
          <a:off x="0" y="0"/>
          <a:ext cx="0" cy="0"/>
          <a:chOff x="0" y="0"/>
          <a:chExt cx="0" cy="0"/>
        </a:xfrm>
      </p:grpSpPr>
      <p:sp>
        <p:nvSpPr>
          <p:cNvPr id="142" name="Immagine"/>
          <p:cNvSpPr/>
          <p:nvPr>
            <p:ph type="pic" idx="21"/>
          </p:nvPr>
        </p:nvSpPr>
        <p:spPr>
          <a:xfrm>
            <a:off x="-38100" y="-1219200"/>
            <a:ext cx="24460200" cy="16145934"/>
          </a:xfrm>
          <a:prstGeom prst="rect">
            <a:avLst/>
          </a:prstGeom>
        </p:spPr>
        <p:txBody>
          <a:bodyPr lIns="91439" tIns="45719" rIns="91439" bIns="45719">
            <a:noAutofit/>
          </a:bodyPr>
          <a:lstStyle/>
          <a:p>
            <a:pPr/>
          </a:p>
        </p:txBody>
      </p:sp>
      <p:sp>
        <p:nvSpPr>
          <p:cNvPr id="143"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Vuota">
    <p:bg>
      <p:bgPr>
        <a:solidFill>
          <a:srgbClr val="222222"/>
        </a:solidFill>
      </p:bgPr>
    </p:bg>
    <p:spTree>
      <p:nvGrpSpPr>
        <p:cNvPr id="1" name=""/>
        <p:cNvGrpSpPr/>
        <p:nvPr/>
      </p:nvGrpSpPr>
      <p:grpSpPr>
        <a:xfrm>
          <a:off x="0" y="0"/>
          <a:ext cx="0" cy="0"/>
          <a:chOff x="0" y="0"/>
          <a:chExt cx="0" cy="0"/>
        </a:xfrm>
      </p:grpSpPr>
      <p:sp>
        <p:nvSpPr>
          <p:cNvPr id="150"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Vuoto 2">
    <p:spTree>
      <p:nvGrpSpPr>
        <p:cNvPr id="1" name=""/>
        <p:cNvGrpSpPr/>
        <p:nvPr/>
      </p:nvGrpSpPr>
      <p:grpSpPr>
        <a:xfrm>
          <a:off x="0" y="0"/>
          <a:ext cx="0" cy="0"/>
          <a:chOff x="0" y="0"/>
          <a:chExt cx="0" cy="0"/>
        </a:xfrm>
      </p:grpSpPr>
      <p:sp>
        <p:nvSpPr>
          <p:cNvPr id="157"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Foto - Orizzontale">
    <p:bg>
      <p:bgPr>
        <a:solidFill>
          <a:srgbClr val="222222"/>
        </a:solidFill>
      </p:bgPr>
    </p:bg>
    <p:spTree>
      <p:nvGrpSpPr>
        <p:cNvPr id="1" name=""/>
        <p:cNvGrpSpPr/>
        <p:nvPr/>
      </p:nvGrpSpPr>
      <p:grpSpPr>
        <a:xfrm>
          <a:off x="0" y="0"/>
          <a:ext cx="0" cy="0"/>
          <a:chOff x="0" y="0"/>
          <a:chExt cx="0" cy="0"/>
        </a:xfrm>
      </p:grpSpPr>
      <p:sp>
        <p:nvSpPr>
          <p:cNvPr id="22" name="Immagine"/>
          <p:cNvSpPr/>
          <p:nvPr>
            <p:ph type="pic" idx="21"/>
          </p:nvPr>
        </p:nvSpPr>
        <p:spPr>
          <a:xfrm>
            <a:off x="-38100" y="-1219200"/>
            <a:ext cx="24460200" cy="16145934"/>
          </a:xfrm>
          <a:prstGeom prst="rect">
            <a:avLst/>
          </a:prstGeom>
        </p:spPr>
        <p:txBody>
          <a:bodyPr lIns="91439" tIns="45719" rIns="91439" bIns="45719">
            <a:noAutofit/>
          </a:bodyPr>
          <a:lstStyle/>
          <a:p>
            <a:pPr/>
          </a:p>
        </p:txBody>
      </p:sp>
      <p:sp>
        <p:nvSpPr>
          <p:cNvPr id="23" name="Linea"/>
          <p:cNvSpPr/>
          <p:nvPr/>
        </p:nvSpPr>
        <p:spPr>
          <a:xfrm flipV="1">
            <a:off x="762000" y="8635632"/>
            <a:ext cx="22859999" cy="369"/>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24" name="Titolo Testo"/>
          <p:cNvSpPr txBox="1"/>
          <p:nvPr>
            <p:ph type="title"/>
          </p:nvPr>
        </p:nvSpPr>
        <p:spPr>
          <a:xfrm>
            <a:off x="762000" y="9042400"/>
            <a:ext cx="22860000" cy="3810000"/>
          </a:xfrm>
          <a:prstGeom prst="rect">
            <a:avLst/>
          </a:prstGeom>
        </p:spPr>
        <p:txBody>
          <a:bodyPr/>
          <a:lstStyle>
            <a:lvl1pPr>
              <a:spcBef>
                <a:spcPts val="0"/>
              </a:spcBef>
              <a:defRPr sz="30300"/>
            </a:lvl1pPr>
          </a:lstStyle>
          <a:p>
            <a:pPr/>
            <a:r>
              <a:t>Titolo Testo</a:t>
            </a:r>
          </a:p>
        </p:txBody>
      </p:sp>
      <p:sp>
        <p:nvSpPr>
          <p:cNvPr id="25" name="Corpo livello uno…"/>
          <p:cNvSpPr txBox="1"/>
          <p:nvPr>
            <p:ph type="body" sz="quarter" idx="1"/>
          </p:nvPr>
        </p:nvSpPr>
        <p:spPr>
          <a:xfrm>
            <a:off x="762000" y="5994400"/>
            <a:ext cx="22860000" cy="2540000"/>
          </a:xfrm>
          <a:prstGeom prst="rect">
            <a:avLst/>
          </a:prstGeom>
        </p:spPr>
        <p:txBody>
          <a:bodyPr anchor="b"/>
          <a:lstStyle>
            <a:lvl1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1pPr>
            <a:lvl2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2pPr>
            <a:lvl3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3pPr>
            <a:lvl4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4pPr>
            <a:lvl5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5pPr>
          </a:lstStyle>
          <a:p>
            <a:pPr/>
            <a:r>
              <a:t>Corpo livello uno</a:t>
            </a:r>
          </a:p>
          <a:p>
            <a:pPr lvl="1"/>
            <a:r>
              <a:t>Corpo livello due</a:t>
            </a:r>
          </a:p>
          <a:p>
            <a:pPr lvl="2"/>
            <a:r>
              <a:t>Corpo livello tre</a:t>
            </a:r>
          </a:p>
          <a:p>
            <a:pPr lvl="3"/>
            <a:r>
              <a:t>Corpo livello quattro</a:t>
            </a:r>
          </a:p>
          <a:p>
            <a:pPr lvl="4"/>
            <a:r>
              <a:t>Corpo livello cinque</a:t>
            </a:r>
          </a:p>
        </p:txBody>
      </p:sp>
      <p:sp>
        <p:nvSpPr>
          <p:cNvPr id="26" name="Numero diapositiva"/>
          <p:cNvSpPr txBox="1"/>
          <p:nvPr>
            <p:ph type="sldNum" sz="quarter" idx="2"/>
          </p:nvPr>
        </p:nvSpPr>
        <p:spPr>
          <a:xfrm>
            <a:off x="23063200" y="609600"/>
            <a:ext cx="553195"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sottotitolo 2">
    <p:spTree>
      <p:nvGrpSpPr>
        <p:cNvPr id="1" name=""/>
        <p:cNvGrpSpPr/>
        <p:nvPr/>
      </p:nvGrpSpPr>
      <p:grpSpPr>
        <a:xfrm>
          <a:off x="0" y="0"/>
          <a:ext cx="0" cy="0"/>
          <a:chOff x="0" y="0"/>
          <a:chExt cx="0" cy="0"/>
        </a:xfrm>
      </p:grpSpPr>
      <p:sp>
        <p:nvSpPr>
          <p:cNvPr id="33" name="Linea"/>
          <p:cNvSpPr/>
          <p:nvPr/>
        </p:nvSpPr>
        <p:spPr>
          <a:xfrm flipV="1">
            <a:off x="762000" y="8635632"/>
            <a:ext cx="22859999" cy="369"/>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4" name="Titolo Testo"/>
          <p:cNvSpPr txBox="1"/>
          <p:nvPr>
            <p:ph type="title"/>
          </p:nvPr>
        </p:nvSpPr>
        <p:spPr>
          <a:xfrm>
            <a:off x="762000" y="9042400"/>
            <a:ext cx="22860000" cy="3810000"/>
          </a:xfrm>
          <a:prstGeom prst="rect">
            <a:avLst/>
          </a:prstGeom>
        </p:spPr>
        <p:txBody>
          <a:bodyPr/>
          <a:lstStyle>
            <a:lvl1pPr>
              <a:spcBef>
                <a:spcPts val="0"/>
              </a:spcBef>
              <a:defRPr sz="30300"/>
            </a:lvl1pPr>
          </a:lstStyle>
          <a:p>
            <a:pPr/>
            <a:r>
              <a:t>Titolo Testo</a:t>
            </a:r>
          </a:p>
        </p:txBody>
      </p:sp>
      <p:sp>
        <p:nvSpPr>
          <p:cNvPr id="35" name="Corpo livello uno…"/>
          <p:cNvSpPr txBox="1"/>
          <p:nvPr>
            <p:ph type="body" sz="quarter" idx="1"/>
          </p:nvPr>
        </p:nvSpPr>
        <p:spPr>
          <a:xfrm>
            <a:off x="762000" y="5994400"/>
            <a:ext cx="22860000" cy="2540000"/>
          </a:xfrm>
          <a:prstGeom prst="rect">
            <a:avLst/>
          </a:prstGeom>
        </p:spPr>
        <p:txBody>
          <a:bodyPr anchor="b"/>
          <a:lstStyle>
            <a:lvl1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1pPr>
            <a:lvl2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2pPr>
            <a:lvl3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3pPr>
            <a:lvl4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4pPr>
            <a:lvl5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5pPr>
          </a:lstStyle>
          <a:p>
            <a:pPr/>
            <a:r>
              <a:t>Corpo livello uno</a:t>
            </a:r>
          </a:p>
          <a:p>
            <a:pPr lvl="1"/>
            <a:r>
              <a:t>Corpo livello due</a:t>
            </a:r>
          </a:p>
          <a:p>
            <a:pPr lvl="2"/>
            <a:r>
              <a:t>Corpo livello tre</a:t>
            </a:r>
          </a:p>
          <a:p>
            <a:pPr lvl="3"/>
            <a:r>
              <a:t>Corpo livello quattro</a:t>
            </a:r>
          </a:p>
          <a:p>
            <a:pPr lvl="4"/>
            <a:r>
              <a:t>Corpo livello cinque</a:t>
            </a:r>
          </a:p>
        </p:txBody>
      </p:sp>
      <p:sp>
        <p:nvSpPr>
          <p:cNvPr id="36" name="Numero diapositiva"/>
          <p:cNvSpPr txBox="1"/>
          <p:nvPr>
            <p:ph type="sldNum" sz="quarter" idx="2"/>
          </p:nvPr>
        </p:nvSpPr>
        <p:spPr>
          <a:xfrm>
            <a:off x="23013221" y="584200"/>
            <a:ext cx="553195"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 Centrato">
    <p:bg>
      <p:bgPr>
        <a:solidFill>
          <a:srgbClr val="222222"/>
        </a:solidFill>
      </p:bgPr>
    </p:bg>
    <p:spTree>
      <p:nvGrpSpPr>
        <p:cNvPr id="1" name=""/>
        <p:cNvGrpSpPr/>
        <p:nvPr/>
      </p:nvGrpSpPr>
      <p:grpSpPr>
        <a:xfrm>
          <a:off x="0" y="0"/>
          <a:ext cx="0" cy="0"/>
          <a:chOff x="0" y="0"/>
          <a:chExt cx="0" cy="0"/>
        </a:xfrm>
      </p:grpSpPr>
      <p:sp>
        <p:nvSpPr>
          <p:cNvPr id="43" name="Titolo Testo"/>
          <p:cNvSpPr txBox="1"/>
          <p:nvPr>
            <p:ph type="title"/>
          </p:nvPr>
        </p:nvSpPr>
        <p:spPr>
          <a:xfrm>
            <a:off x="762000" y="5676900"/>
            <a:ext cx="22860000" cy="6350000"/>
          </a:xfrm>
          <a:prstGeom prst="rect">
            <a:avLst/>
          </a:prstGeom>
        </p:spPr>
        <p:txBody>
          <a:bodyPr/>
          <a:lstStyle>
            <a:lvl1pPr>
              <a:spcBef>
                <a:spcPts val="0"/>
              </a:spcBef>
              <a:defRPr sz="30300"/>
            </a:lvl1pPr>
          </a:lstStyle>
          <a:p>
            <a:pPr/>
            <a:r>
              <a:t>Titolo Testo</a:t>
            </a:r>
          </a:p>
        </p:txBody>
      </p:sp>
      <p:sp>
        <p:nvSpPr>
          <p:cNvPr id="44" name="Numero diapositiva"/>
          <p:cNvSpPr txBox="1"/>
          <p:nvPr>
            <p:ph type="sldNum" sz="quarter" idx="2"/>
          </p:nvPr>
        </p:nvSpPr>
        <p:spPr>
          <a:xfrm>
            <a:off x="23063200" y="609600"/>
            <a:ext cx="553195"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Foto - Verticale">
    <p:bg>
      <p:bgPr>
        <a:solidFill>
          <a:srgbClr val="222222"/>
        </a:solidFill>
      </p:bgPr>
    </p:bg>
    <p:spTree>
      <p:nvGrpSpPr>
        <p:cNvPr id="1" name=""/>
        <p:cNvGrpSpPr/>
        <p:nvPr/>
      </p:nvGrpSpPr>
      <p:grpSpPr>
        <a:xfrm>
          <a:off x="0" y="0"/>
          <a:ext cx="0" cy="0"/>
          <a:chOff x="0" y="0"/>
          <a:chExt cx="0" cy="0"/>
        </a:xfrm>
      </p:grpSpPr>
      <p:sp>
        <p:nvSpPr>
          <p:cNvPr id="51" name="Linea"/>
          <p:cNvSpPr/>
          <p:nvPr/>
        </p:nvSpPr>
        <p:spPr>
          <a:xfrm flipV="1">
            <a:off x="11049000" y="8635798"/>
            <a:ext cx="12572997" cy="203"/>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52" name="Immagine"/>
          <p:cNvSpPr/>
          <p:nvPr>
            <p:ph type="pic" idx="21"/>
          </p:nvPr>
        </p:nvSpPr>
        <p:spPr>
          <a:xfrm>
            <a:off x="-190500" y="0"/>
            <a:ext cx="12428272" cy="13716000"/>
          </a:xfrm>
          <a:prstGeom prst="rect">
            <a:avLst/>
          </a:prstGeom>
        </p:spPr>
        <p:txBody>
          <a:bodyPr lIns="91439" tIns="45719" rIns="91439" bIns="45719">
            <a:noAutofit/>
          </a:bodyPr>
          <a:lstStyle/>
          <a:p>
            <a:pPr/>
          </a:p>
        </p:txBody>
      </p:sp>
      <p:sp>
        <p:nvSpPr>
          <p:cNvPr id="53" name="Titolo Testo"/>
          <p:cNvSpPr txBox="1"/>
          <p:nvPr>
            <p:ph type="title"/>
          </p:nvPr>
        </p:nvSpPr>
        <p:spPr>
          <a:xfrm>
            <a:off x="11049000" y="9042400"/>
            <a:ext cx="12573000" cy="3810000"/>
          </a:xfrm>
          <a:prstGeom prst="rect">
            <a:avLst/>
          </a:prstGeom>
        </p:spPr>
        <p:txBody>
          <a:bodyPr/>
          <a:lstStyle>
            <a:lvl1pPr>
              <a:spcBef>
                <a:spcPts val="0"/>
              </a:spcBef>
              <a:defRPr sz="30300"/>
            </a:lvl1pPr>
          </a:lstStyle>
          <a:p>
            <a:pPr/>
            <a:r>
              <a:t>Titolo Testo</a:t>
            </a:r>
          </a:p>
        </p:txBody>
      </p:sp>
      <p:sp>
        <p:nvSpPr>
          <p:cNvPr id="54" name="Corpo livello uno…"/>
          <p:cNvSpPr txBox="1"/>
          <p:nvPr>
            <p:ph type="body" sz="quarter" idx="1"/>
          </p:nvPr>
        </p:nvSpPr>
        <p:spPr>
          <a:xfrm>
            <a:off x="11049000" y="5994400"/>
            <a:ext cx="12573000" cy="2540000"/>
          </a:xfrm>
          <a:prstGeom prst="rect">
            <a:avLst/>
          </a:prstGeom>
        </p:spPr>
        <p:txBody>
          <a:bodyPr anchor="b"/>
          <a:lstStyle>
            <a:lvl1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1pPr>
            <a:lvl2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2pPr>
            <a:lvl3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3pPr>
            <a:lvl4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4pPr>
            <a:lvl5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5pPr>
          </a:lstStyle>
          <a:p>
            <a:pPr/>
            <a:r>
              <a:t>Corpo livello uno</a:t>
            </a:r>
          </a:p>
          <a:p>
            <a:pPr lvl="1"/>
            <a:r>
              <a:t>Corpo livello due</a:t>
            </a:r>
          </a:p>
          <a:p>
            <a:pPr lvl="2"/>
            <a:r>
              <a:t>Corpo livello tre</a:t>
            </a:r>
          </a:p>
          <a:p>
            <a:pPr lvl="3"/>
            <a:r>
              <a:t>Corpo livello quattro</a:t>
            </a:r>
          </a:p>
          <a:p>
            <a:pPr lvl="4"/>
            <a:r>
              <a:t>Corpo livello cinque</a:t>
            </a:r>
          </a:p>
        </p:txBody>
      </p:sp>
      <p:sp>
        <p:nvSpPr>
          <p:cNvPr id="55" name="Numero diapositiva"/>
          <p:cNvSpPr txBox="1"/>
          <p:nvPr>
            <p:ph type="sldNum" sz="quarter" idx="2"/>
          </p:nvPr>
        </p:nvSpPr>
        <p:spPr>
          <a:xfrm>
            <a:off x="23063200" y="609600"/>
            <a:ext cx="553195"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 In alto">
    <p:spTree>
      <p:nvGrpSpPr>
        <p:cNvPr id="1" name=""/>
        <p:cNvGrpSpPr/>
        <p:nvPr/>
      </p:nvGrpSpPr>
      <p:grpSpPr>
        <a:xfrm>
          <a:off x="0" y="0"/>
          <a:ext cx="0" cy="0"/>
          <a:chOff x="0" y="0"/>
          <a:chExt cx="0" cy="0"/>
        </a:xfrm>
      </p:grpSpPr>
      <p:sp>
        <p:nvSpPr>
          <p:cNvPr id="62" name="Testo"/>
          <p:cNvSpPr txBox="1"/>
          <p:nvPr>
            <p:ph type="body" sz="quarter" idx="21"/>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Bold"/>
                <a:ea typeface="DIN Alternate Bold"/>
                <a:cs typeface="DIN Alternate Bold"/>
                <a:sym typeface="DIN Alternate Bold"/>
              </a:defRPr>
            </a:lvl1pPr>
          </a:lstStyle>
          <a:p>
            <a:pPr/>
            <a:r>
              <a:t>Testo</a:t>
            </a:r>
          </a:p>
        </p:txBody>
      </p:sp>
      <p:sp>
        <p:nvSpPr>
          <p:cNvPr id="63" name="Titolo Testo"/>
          <p:cNvSpPr txBox="1"/>
          <p:nvPr>
            <p:ph type="title"/>
          </p:nvPr>
        </p:nvSpPr>
        <p:spPr>
          <a:prstGeom prst="rect">
            <a:avLst/>
          </a:prstGeom>
        </p:spPr>
        <p:txBody>
          <a:bodyPr/>
          <a:lstStyle/>
          <a:p>
            <a:pPr/>
            <a:r>
              <a:t>Titolo Testo</a:t>
            </a:r>
          </a:p>
        </p:txBody>
      </p:sp>
      <p:sp>
        <p:nvSpPr>
          <p:cNvPr id="64"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e punti elenco">
    <p:bg>
      <p:bgPr>
        <a:solidFill>
          <a:srgbClr val="222222"/>
        </a:solidFill>
      </p:bgPr>
    </p:bg>
    <p:spTree>
      <p:nvGrpSpPr>
        <p:cNvPr id="1" name=""/>
        <p:cNvGrpSpPr/>
        <p:nvPr/>
      </p:nvGrpSpPr>
      <p:grpSpPr>
        <a:xfrm>
          <a:off x="0" y="0"/>
          <a:ext cx="0" cy="0"/>
          <a:chOff x="0" y="0"/>
          <a:chExt cx="0" cy="0"/>
        </a:xfrm>
      </p:grpSpPr>
      <p:sp>
        <p:nvSpPr>
          <p:cNvPr id="71" name="Testo"/>
          <p:cNvSpPr txBox="1"/>
          <p:nvPr>
            <p:ph type="body" sz="quarter" idx="21"/>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Bold"/>
                <a:ea typeface="DIN Alternate Bold"/>
                <a:cs typeface="DIN Alternate Bold"/>
                <a:sym typeface="DIN Alternate Bold"/>
              </a:defRPr>
            </a:lvl1pPr>
          </a:lstStyle>
          <a:p>
            <a:pPr/>
            <a:r>
              <a:t>Testo</a:t>
            </a:r>
          </a:p>
        </p:txBody>
      </p:sp>
      <p:sp>
        <p:nvSpPr>
          <p:cNvPr id="72" name="Titolo Testo"/>
          <p:cNvSpPr txBox="1"/>
          <p:nvPr>
            <p:ph type="title"/>
          </p:nvPr>
        </p:nvSpPr>
        <p:spPr>
          <a:prstGeom prst="rect">
            <a:avLst/>
          </a:prstGeom>
        </p:spPr>
        <p:txBody>
          <a:bodyPr/>
          <a:lstStyle/>
          <a:p>
            <a:pPr/>
            <a:r>
              <a:t>Titolo Testo</a:t>
            </a:r>
          </a:p>
        </p:txBody>
      </p:sp>
      <p:sp>
        <p:nvSpPr>
          <p:cNvPr id="73" name="Corpo livello uno…"/>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Corpo livello uno</a:t>
            </a:r>
          </a:p>
          <a:p>
            <a:pPr lvl="1"/>
            <a:r>
              <a:t>Corpo livello due</a:t>
            </a:r>
          </a:p>
          <a:p>
            <a:pPr lvl="2"/>
            <a:r>
              <a:t>Corpo livello tre</a:t>
            </a:r>
          </a:p>
          <a:p>
            <a:pPr lvl="3"/>
            <a:r>
              <a:t>Corpo livello quattro</a:t>
            </a:r>
          </a:p>
          <a:p>
            <a:pPr lvl="4"/>
            <a:r>
              <a:t>Corpo livello cinque</a:t>
            </a:r>
          </a:p>
        </p:txBody>
      </p:sp>
      <p:sp>
        <p:nvSpPr>
          <p:cNvPr id="74"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e punti elenco 2">
    <p:spTree>
      <p:nvGrpSpPr>
        <p:cNvPr id="1" name=""/>
        <p:cNvGrpSpPr/>
        <p:nvPr/>
      </p:nvGrpSpPr>
      <p:grpSpPr>
        <a:xfrm>
          <a:off x="0" y="0"/>
          <a:ext cx="0" cy="0"/>
          <a:chOff x="0" y="0"/>
          <a:chExt cx="0" cy="0"/>
        </a:xfrm>
      </p:grpSpPr>
      <p:sp>
        <p:nvSpPr>
          <p:cNvPr id="81" name="Testo"/>
          <p:cNvSpPr txBox="1"/>
          <p:nvPr>
            <p:ph type="body" sz="quarter" idx="21"/>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Bold"/>
                <a:ea typeface="DIN Alternate Bold"/>
                <a:cs typeface="DIN Alternate Bold"/>
                <a:sym typeface="DIN Alternate Bold"/>
              </a:defRPr>
            </a:lvl1pPr>
          </a:lstStyle>
          <a:p>
            <a:pPr/>
            <a:r>
              <a:t>Testo</a:t>
            </a:r>
          </a:p>
        </p:txBody>
      </p:sp>
      <p:sp>
        <p:nvSpPr>
          <p:cNvPr id="82" name="Titolo Testo"/>
          <p:cNvSpPr txBox="1"/>
          <p:nvPr>
            <p:ph type="title"/>
          </p:nvPr>
        </p:nvSpPr>
        <p:spPr>
          <a:prstGeom prst="rect">
            <a:avLst/>
          </a:prstGeom>
        </p:spPr>
        <p:txBody>
          <a:bodyPr/>
          <a:lstStyle/>
          <a:p>
            <a:pPr/>
            <a:r>
              <a:t>Titolo Testo</a:t>
            </a:r>
          </a:p>
        </p:txBody>
      </p:sp>
      <p:sp>
        <p:nvSpPr>
          <p:cNvPr id="83" name="Corpo livello uno…"/>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Corpo livello uno</a:t>
            </a:r>
          </a:p>
          <a:p>
            <a:pPr lvl="1"/>
            <a:r>
              <a:t>Corpo livello due</a:t>
            </a:r>
          </a:p>
          <a:p>
            <a:pPr lvl="2"/>
            <a:r>
              <a:t>Corpo livello tre</a:t>
            </a:r>
          </a:p>
          <a:p>
            <a:pPr lvl="3"/>
            <a:r>
              <a:t>Corpo livello quattro</a:t>
            </a:r>
          </a:p>
          <a:p>
            <a:pPr lvl="4"/>
            <a:r>
              <a:t>Corpo livello cinque</a:t>
            </a:r>
          </a:p>
        </p:txBody>
      </p:sp>
      <p:sp>
        <p:nvSpPr>
          <p:cNvPr id="84"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punti elenco e foto">
    <p:bg>
      <p:bgPr>
        <a:solidFill>
          <a:srgbClr val="222222"/>
        </a:solidFill>
      </p:bgPr>
    </p:bg>
    <p:spTree>
      <p:nvGrpSpPr>
        <p:cNvPr id="1" name=""/>
        <p:cNvGrpSpPr/>
        <p:nvPr/>
      </p:nvGrpSpPr>
      <p:grpSpPr>
        <a:xfrm>
          <a:off x="0" y="0"/>
          <a:ext cx="0" cy="0"/>
          <a:chOff x="0" y="0"/>
          <a:chExt cx="0" cy="0"/>
        </a:xfrm>
      </p:grpSpPr>
      <p:sp>
        <p:nvSpPr>
          <p:cNvPr id="91" name="Testo"/>
          <p:cNvSpPr txBox="1"/>
          <p:nvPr>
            <p:ph type="body" sz="quarter" idx="21"/>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Bold"/>
                <a:ea typeface="DIN Alternate Bold"/>
                <a:cs typeface="DIN Alternate Bold"/>
                <a:sym typeface="DIN Alternate Bold"/>
              </a:defRPr>
            </a:lvl1pPr>
          </a:lstStyle>
          <a:p>
            <a:pPr/>
            <a:r>
              <a:t>Testo</a:t>
            </a:r>
          </a:p>
        </p:txBody>
      </p:sp>
      <p:sp>
        <p:nvSpPr>
          <p:cNvPr id="92" name="Immagine"/>
          <p:cNvSpPr/>
          <p:nvPr>
            <p:ph type="pic" idx="22"/>
          </p:nvPr>
        </p:nvSpPr>
        <p:spPr>
          <a:xfrm>
            <a:off x="13258800" y="0"/>
            <a:ext cx="12428272" cy="13716000"/>
          </a:xfrm>
          <a:prstGeom prst="rect">
            <a:avLst/>
          </a:prstGeom>
        </p:spPr>
        <p:txBody>
          <a:bodyPr lIns="91439" tIns="45719" rIns="91439" bIns="45719">
            <a:noAutofit/>
          </a:bodyPr>
          <a:lstStyle/>
          <a:p>
            <a:pPr/>
          </a:p>
        </p:txBody>
      </p:sp>
      <p:sp>
        <p:nvSpPr>
          <p:cNvPr id="93" name="Titolo Testo"/>
          <p:cNvSpPr txBox="1"/>
          <p:nvPr>
            <p:ph type="title"/>
          </p:nvPr>
        </p:nvSpPr>
        <p:spPr>
          <a:xfrm>
            <a:off x="762000" y="2159000"/>
            <a:ext cx="11811000" cy="1016000"/>
          </a:xfrm>
          <a:prstGeom prst="rect">
            <a:avLst/>
          </a:prstGeom>
        </p:spPr>
        <p:txBody>
          <a:bodyPr/>
          <a:lstStyle/>
          <a:p>
            <a:pPr/>
            <a:r>
              <a:t>Titolo Testo</a:t>
            </a:r>
          </a:p>
        </p:txBody>
      </p:sp>
      <p:sp>
        <p:nvSpPr>
          <p:cNvPr id="94" name="Corpo livello uno…"/>
          <p:cNvSpPr txBox="1"/>
          <p:nvPr>
            <p:ph type="body" sz="half" idx="1"/>
          </p:nvPr>
        </p:nvSpPr>
        <p:spPr>
          <a:xfrm>
            <a:off x="762000" y="3860800"/>
            <a:ext cx="11811000" cy="8585200"/>
          </a:xfrm>
          <a:prstGeom prst="rect">
            <a:avLst/>
          </a:prstGeom>
        </p:spPr>
        <p:txBody>
          <a:bodyPr/>
          <a:lstStyle>
            <a:lvl1pPr>
              <a:buClr>
                <a:schemeClr val="accent1"/>
              </a:buClr>
              <a:buChar char="▸"/>
              <a:defRPr sz="4000"/>
            </a:lvl1pPr>
            <a:lvl2pPr>
              <a:buClr>
                <a:schemeClr val="accent1"/>
              </a:buClr>
              <a:buChar char="▸"/>
              <a:defRPr sz="4000"/>
            </a:lvl2pPr>
            <a:lvl3pPr>
              <a:buClr>
                <a:schemeClr val="accent1"/>
              </a:buClr>
              <a:buChar char="▸"/>
              <a:defRPr sz="4000"/>
            </a:lvl3pPr>
            <a:lvl4pPr>
              <a:buClr>
                <a:schemeClr val="accent1"/>
              </a:buClr>
              <a:buChar char="▸"/>
              <a:defRPr sz="4000"/>
            </a:lvl4pPr>
            <a:lvl5pPr>
              <a:buClr>
                <a:schemeClr val="accent1"/>
              </a:buClr>
              <a:buChar char="▸"/>
              <a:defRPr sz="4000"/>
            </a:lvl5pPr>
          </a:lstStyle>
          <a:p>
            <a:pPr/>
            <a:r>
              <a:t>Corpo livello uno</a:t>
            </a:r>
          </a:p>
          <a:p>
            <a:pPr lvl="1"/>
            <a:r>
              <a:t>Corpo livello due</a:t>
            </a:r>
          </a:p>
          <a:p>
            <a:pPr lvl="2"/>
            <a:r>
              <a:t>Corpo livello tre</a:t>
            </a:r>
          </a:p>
          <a:p>
            <a:pPr lvl="3"/>
            <a:r>
              <a:t>Corpo livello quattro</a:t>
            </a:r>
          </a:p>
          <a:p>
            <a:pPr lvl="4"/>
            <a:r>
              <a:t>Corpo livello cinque</a:t>
            </a:r>
          </a:p>
        </p:txBody>
      </p:sp>
      <p:sp>
        <p:nvSpPr>
          <p:cNvPr id="95"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Linea"/>
          <p:cNvSpPr/>
          <p:nvPr/>
        </p:nvSpPr>
        <p:spPr>
          <a:xfrm flipV="1">
            <a:off x="762000" y="1396632"/>
            <a:ext cx="22859999" cy="369"/>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 name="Titolo Testo"/>
          <p:cNvSpPr txBox="1"/>
          <p:nvPr>
            <p:ph type="title"/>
          </p:nvPr>
        </p:nvSpPr>
        <p:spPr>
          <a:xfrm>
            <a:off x="762000" y="2159000"/>
            <a:ext cx="22860000" cy="101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Titolo Testo</a:t>
            </a:r>
          </a:p>
        </p:txBody>
      </p:sp>
      <p:sp>
        <p:nvSpPr>
          <p:cNvPr id="4" name="Corpo livello uno…"/>
          <p:cNvSpPr txBox="1"/>
          <p:nvPr>
            <p:ph type="body" idx="1"/>
          </p:nvPr>
        </p:nvSpPr>
        <p:spPr>
          <a:xfrm>
            <a:off x="762000" y="3860800"/>
            <a:ext cx="22860000" cy="8585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Corpo livello uno</a:t>
            </a:r>
          </a:p>
          <a:p>
            <a:pPr lvl="1"/>
            <a:r>
              <a:t>Corpo livello due</a:t>
            </a:r>
          </a:p>
          <a:p>
            <a:pPr lvl="2"/>
            <a:r>
              <a:t>Corpo livello tre</a:t>
            </a:r>
          </a:p>
          <a:p>
            <a:pPr lvl="3"/>
            <a:r>
              <a:t>Corpo livello quattro</a:t>
            </a:r>
          </a:p>
          <a:p>
            <a:pPr lvl="4"/>
            <a:r>
              <a:t>Corpo livello cinque</a:t>
            </a:r>
          </a:p>
        </p:txBody>
      </p:sp>
      <p:sp>
        <p:nvSpPr>
          <p:cNvPr id="5" name="Numero diapositiva"/>
          <p:cNvSpPr txBox="1"/>
          <p:nvPr>
            <p:ph type="sldNum" sz="quarter" idx="2"/>
          </p:nvPr>
        </p:nvSpPr>
        <p:spPr>
          <a:xfrm>
            <a:off x="23059652" y="609600"/>
            <a:ext cx="553196" cy="635000"/>
          </a:xfrm>
          <a:prstGeom prst="rect">
            <a:avLst/>
          </a:prstGeom>
          <a:ln w="12700">
            <a:miter lim="400000"/>
          </a:ln>
        </p:spPr>
        <p:txBody>
          <a:bodyPr wrap="none" lIns="50800" tIns="50800" rIns="50800" bIns="50800">
            <a:spAutoFit/>
          </a:bodyPr>
          <a:lstStyle>
            <a:lvl1pPr algn="r">
              <a:lnSpc>
                <a:spcPct val="80000"/>
              </a:lnSpc>
              <a:spcBef>
                <a:spcPts val="0"/>
              </a:spcBef>
              <a:defRPr sz="3600">
                <a:latin typeface="DIN Alternate Bold"/>
                <a:ea typeface="DIN Alternate Bold"/>
                <a:cs typeface="DIN Alternate Bold"/>
                <a:sym typeface="DIN Alternate Bold"/>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Bold"/>
        </a:defRPr>
      </a:lvl1pPr>
      <a:lvl2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Bold"/>
        </a:defRPr>
      </a:lvl2pPr>
      <a:lvl3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Bold"/>
        </a:defRPr>
      </a:lvl3pPr>
      <a:lvl4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Bold"/>
        </a:defRPr>
      </a:lvl4pPr>
      <a:lvl5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Bold"/>
        </a:defRPr>
      </a:lvl5pPr>
      <a:lvl6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Bold"/>
        </a:defRPr>
      </a:lvl6pPr>
      <a:lvl7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Bold"/>
        </a:defRPr>
      </a:lvl7pPr>
      <a:lvl8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Bold"/>
        </a:defRPr>
      </a:lvl8pPr>
      <a:lvl9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Bold"/>
        </a:defRPr>
      </a:lvl9pPr>
    </p:titleStyle>
    <p:bodyStyle>
      <a:lvl1pPr marL="635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b="0" baseline="0" cap="none" i="0" spc="0" strike="noStrike" sz="4800" u="none">
          <a:solidFill>
            <a:srgbClr val="838787"/>
          </a:solidFill>
          <a:uFillTx/>
          <a:latin typeface="Avenir Next Medium"/>
          <a:ea typeface="Avenir Next Medium"/>
          <a:cs typeface="Avenir Next Medium"/>
          <a:sym typeface="Avenir Next Medium"/>
        </a:defRPr>
      </a:lvl1pPr>
      <a:lvl2pPr marL="1270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b="0" baseline="0" cap="none" i="0" spc="0" strike="noStrike" sz="4800" u="none">
          <a:solidFill>
            <a:srgbClr val="838787"/>
          </a:solidFill>
          <a:uFillTx/>
          <a:latin typeface="Avenir Next Medium"/>
          <a:ea typeface="Avenir Next Medium"/>
          <a:cs typeface="Avenir Next Medium"/>
          <a:sym typeface="Avenir Next Medium"/>
        </a:defRPr>
      </a:lvl2pPr>
      <a:lvl3pPr marL="1905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b="0" baseline="0" cap="none" i="0" spc="0" strike="noStrike" sz="4800" u="none">
          <a:solidFill>
            <a:srgbClr val="838787"/>
          </a:solidFill>
          <a:uFillTx/>
          <a:latin typeface="Avenir Next Medium"/>
          <a:ea typeface="Avenir Next Medium"/>
          <a:cs typeface="Avenir Next Medium"/>
          <a:sym typeface="Avenir Next Medium"/>
        </a:defRPr>
      </a:lvl3pPr>
      <a:lvl4pPr marL="2540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b="0" baseline="0" cap="none" i="0" spc="0" strike="noStrike" sz="4800" u="none">
          <a:solidFill>
            <a:srgbClr val="838787"/>
          </a:solidFill>
          <a:uFillTx/>
          <a:latin typeface="Avenir Next Medium"/>
          <a:ea typeface="Avenir Next Medium"/>
          <a:cs typeface="Avenir Next Medium"/>
          <a:sym typeface="Avenir Next Medium"/>
        </a:defRPr>
      </a:lvl4pPr>
      <a:lvl5pPr marL="3175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b="0" baseline="0" cap="none" i="0" spc="0" strike="noStrike" sz="4800" u="none">
          <a:solidFill>
            <a:srgbClr val="838787"/>
          </a:solidFill>
          <a:uFillTx/>
          <a:latin typeface="Avenir Next Medium"/>
          <a:ea typeface="Avenir Next Medium"/>
          <a:cs typeface="Avenir Next Medium"/>
          <a:sym typeface="Avenir Next Medium"/>
        </a:defRPr>
      </a:lvl5pPr>
      <a:lvl6pPr marL="3810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b="0" baseline="0" cap="none" i="0" spc="0" strike="noStrike" sz="4800" u="none">
          <a:solidFill>
            <a:srgbClr val="838787"/>
          </a:solidFill>
          <a:uFillTx/>
          <a:latin typeface="Avenir Next Medium"/>
          <a:ea typeface="Avenir Next Medium"/>
          <a:cs typeface="Avenir Next Medium"/>
          <a:sym typeface="Avenir Next Medium"/>
        </a:defRPr>
      </a:lvl6pPr>
      <a:lvl7pPr marL="4445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b="0" baseline="0" cap="none" i="0" spc="0" strike="noStrike" sz="4800" u="none">
          <a:solidFill>
            <a:srgbClr val="838787"/>
          </a:solidFill>
          <a:uFillTx/>
          <a:latin typeface="Avenir Next Medium"/>
          <a:ea typeface="Avenir Next Medium"/>
          <a:cs typeface="Avenir Next Medium"/>
          <a:sym typeface="Avenir Next Medium"/>
        </a:defRPr>
      </a:lvl7pPr>
      <a:lvl8pPr marL="5080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b="0" baseline="0" cap="none" i="0" spc="0" strike="noStrike" sz="4800" u="none">
          <a:solidFill>
            <a:srgbClr val="838787"/>
          </a:solidFill>
          <a:uFillTx/>
          <a:latin typeface="Avenir Next Medium"/>
          <a:ea typeface="Avenir Next Medium"/>
          <a:cs typeface="Avenir Next Medium"/>
          <a:sym typeface="Avenir Next Medium"/>
        </a:defRPr>
      </a:lvl8pPr>
      <a:lvl9pPr marL="5715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b="0" baseline="0" cap="none" i="0" spc="0" strike="noStrike" sz="4800" u="none">
          <a:solidFill>
            <a:srgbClr val="838787"/>
          </a:solidFill>
          <a:uFillTx/>
          <a:latin typeface="Avenir Next Medium"/>
          <a:ea typeface="Avenir Next Medium"/>
          <a:cs typeface="Avenir Next Medium"/>
          <a:sym typeface="Avenir Next Medium"/>
        </a:defRPr>
      </a:lvl9pPr>
    </p:bodyStyle>
    <p:otherStyle>
      <a:lvl1pPr marL="0" marR="0" indent="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1pPr>
      <a:lvl2pPr marL="0" marR="0" indent="2286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2pPr>
      <a:lvl3pPr marL="0" marR="0" indent="4572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3pPr>
      <a:lvl4pPr marL="0" marR="0" indent="6858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4pPr>
      <a:lvl5pPr marL="0" marR="0" indent="9144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5pPr>
      <a:lvl6pPr marL="0" marR="0" indent="11430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6pPr>
      <a:lvl7pPr marL="0" marR="0" indent="13716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7pPr>
      <a:lvl8pPr marL="0" marR="0" indent="16002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8pPr>
      <a:lvl9pPr marL="0" marR="0" indent="18288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 Id="rId3" Type="http://schemas.openxmlformats.org/officeDocument/2006/relationships/image" Target="../media/image16.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 Id="rId3" Type="http://schemas.openxmlformats.org/officeDocument/2006/relationships/image" Target="../media/image25.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png"/><Relationship Id="rId3" Type="http://schemas.openxmlformats.org/officeDocument/2006/relationships/image" Target="../media/image36.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1.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png"/><Relationship Id="rId3" Type="http://schemas.openxmlformats.org/officeDocument/2006/relationships/image" Target="../media/image43.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8.png"/><Relationship Id="rId3" Type="http://schemas.openxmlformats.org/officeDocument/2006/relationships/image" Target="../media/image49.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0.png"/><Relationship Id="rId3" Type="http://schemas.openxmlformats.org/officeDocument/2006/relationships/image" Target="../media/image51.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3.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4.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5.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7.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8.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9.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0.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1.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2.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3.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6.png"/><Relationship Id="rId3" Type="http://schemas.openxmlformats.org/officeDocument/2006/relationships/image" Target="../media/image67.png"/><Relationship Id="rId4" Type="http://schemas.openxmlformats.org/officeDocument/2006/relationships/image" Target="../media/image68.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6" name="Un esempio di start up"/>
          <p:cNvSpPr txBox="1"/>
          <p:nvPr>
            <p:ph type="ctrTitle"/>
          </p:nvPr>
        </p:nvSpPr>
        <p:spPr>
          <a:xfrm>
            <a:off x="16631" y="9107520"/>
            <a:ext cx="24350738" cy="4642196"/>
          </a:xfrm>
          <a:prstGeom prst="rect">
            <a:avLst/>
          </a:prstGeom>
          <a:blipFill>
            <a:blip r:embed="rId3"/>
            <a:stretch>
              <a:fillRect/>
            </a:stretch>
          </a:blipFill>
        </p:spPr>
        <p:txBody>
          <a:bodyPr/>
          <a:lstStyle>
            <a:lvl1pPr defTabSz="676909">
              <a:defRPr sz="24846" u="sng">
                <a:solidFill>
                  <a:schemeClr val="accent5"/>
                </a:solidFill>
              </a:defRPr>
            </a:lvl1pPr>
          </a:lstStyle>
          <a:p>
            <a:pPr/>
            <a:r>
              <a:t>Un esempio di start up</a:t>
            </a:r>
          </a:p>
        </p:txBody>
      </p:sp>
      <p:sp>
        <p:nvSpPr>
          <p:cNvPr id="167" name="pmcsn - 2020/2021 - moroni, perrone"/>
          <p:cNvSpPr txBox="1"/>
          <p:nvPr>
            <p:ph type="subTitle" sz="quarter" idx="1"/>
          </p:nvPr>
        </p:nvSpPr>
        <p:spPr>
          <a:prstGeom prst="rect">
            <a:avLst/>
          </a:prstGeom>
        </p:spPr>
        <p:txBody>
          <a:bodyPr/>
          <a:lstStyle>
            <a:lvl1pPr>
              <a:defRPr>
                <a:solidFill>
                  <a:schemeClr val="accent5"/>
                </a:solidFill>
              </a:defRPr>
            </a:lvl1pPr>
          </a:lstStyle>
          <a:p>
            <a:pPr/>
            <a:r>
              <a:t>pmcsn - 2020/2021 - moroni, perrone</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PMCSN 20/21 - Moroni, perrone"/>
          <p:cNvSpPr txBox="1"/>
          <p:nvPr>
            <p:ph type="body" idx="21"/>
          </p:nvPr>
        </p:nvSpPr>
        <p:spPr>
          <a:prstGeom prst="rect">
            <a:avLst/>
          </a:prstGeom>
        </p:spPr>
        <p:txBody>
          <a:bodyPr/>
          <a:lstStyle>
            <a:lvl1pPr>
              <a:defRPr>
                <a:solidFill>
                  <a:srgbClr val="FFFFFF"/>
                </a:solidFill>
              </a:defRPr>
            </a:lvl1pPr>
          </a:lstStyle>
          <a:p>
            <a:pPr/>
            <a:r>
              <a:t>PMCSN 20/21 - Moroni, perrone</a:t>
            </a:r>
          </a:p>
        </p:txBody>
      </p:sp>
      <p:sp>
        <p:nvSpPr>
          <p:cNvPr id="220" name="modello delle specifiche (4)"/>
          <p:cNvSpPr txBox="1"/>
          <p:nvPr>
            <p:ph type="title"/>
          </p:nvPr>
        </p:nvSpPr>
        <p:spPr>
          <a:prstGeom prst="rect">
            <a:avLst/>
          </a:prstGeom>
        </p:spPr>
        <p:txBody>
          <a:bodyPr/>
          <a:lstStyle>
            <a:lvl1pPr defTabSz="685165">
              <a:spcBef>
                <a:spcPts val="3200"/>
              </a:spcBef>
              <a:defRPr sz="7221"/>
            </a:lvl1pPr>
          </a:lstStyle>
          <a:p>
            <a:pPr/>
            <a:r>
              <a:t>modello delle specifiche (4)</a:t>
            </a:r>
          </a:p>
        </p:txBody>
      </p:sp>
      <p:sp>
        <p:nvSpPr>
          <p:cNvPr id="221" name="Il flusso in entrata in AWS Cloud dipende dalla probabilità di blocco della Server Farm. Sia Pq quest’ultima, si ha che…"/>
          <p:cNvSpPr txBox="1"/>
          <p:nvPr>
            <p:ph type="body" idx="1"/>
          </p:nvPr>
        </p:nvSpPr>
        <p:spPr>
          <a:prstGeom prst="rect">
            <a:avLst/>
          </a:prstGeom>
        </p:spPr>
        <p:txBody>
          <a:bodyPr/>
          <a:lstStyle/>
          <a:p>
            <a:pPr marL="628650" indent="-628650" defTabSz="817244">
              <a:spcBef>
                <a:spcPts val="3800"/>
              </a:spcBef>
              <a:defRPr sz="4752">
                <a:solidFill>
                  <a:srgbClr val="FFFFFF"/>
                </a:solidFill>
              </a:defRPr>
            </a:pPr>
            <a:r>
              <a:t>Il flusso in entrata in AWS Cloud dipende dalla probabilità di blocco della Server Farm. Sia Pq quest’ultima, si ha che</a:t>
            </a:r>
          </a:p>
          <a:p>
            <a:pPr marL="628650" indent="-628650" defTabSz="817244">
              <a:spcBef>
                <a:spcPts val="3800"/>
              </a:spcBef>
              <a:defRPr sz="4752"/>
            </a:pPr>
          </a:p>
          <a:p>
            <a:pPr marL="628650" indent="-628650" defTabSz="817244">
              <a:spcBef>
                <a:spcPts val="3800"/>
              </a:spcBef>
              <a:defRPr sz="4752">
                <a:solidFill>
                  <a:srgbClr val="FFFFFF"/>
                </a:solidFill>
              </a:defRPr>
            </a:pPr>
            <a:r>
              <a:t>Le richieste in arrivo approdano al controllore della Server Farm.</a:t>
            </a:r>
          </a:p>
          <a:p>
            <a:pPr marL="628650" indent="-628650" defTabSz="817244">
              <a:spcBef>
                <a:spcPts val="3800"/>
              </a:spcBef>
              <a:defRPr sz="4752">
                <a:solidFill>
                  <a:srgbClr val="FFFFFF"/>
                </a:solidFill>
              </a:defRPr>
            </a:pPr>
            <a:r>
              <a:t>Esse sono di distribuzione esponenziale ed, in questo caso, gli interarrivi sono Poissoniani.</a:t>
            </a:r>
          </a:p>
          <a:p>
            <a:pPr marL="628650" indent="-628650" defTabSz="817244">
              <a:spcBef>
                <a:spcPts val="3800"/>
              </a:spcBef>
              <a:defRPr sz="4752">
                <a:solidFill>
                  <a:srgbClr val="FFFFFF"/>
                </a:solidFill>
              </a:defRPr>
            </a:pPr>
            <a:r>
              <a:t>Le richieste in arrivo ad AWS EC2 sono dipendenti dallo stato della Server Farm.</a:t>
            </a:r>
          </a:p>
        </p:txBody>
      </p:sp>
      <p:sp>
        <p:nvSpPr>
          <p:cNvPr id="222" name="Numero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pic>
        <p:nvPicPr>
          <p:cNvPr id="223" name="Schermata 2021-09-14 alle 15.42.29.png" descr="Schermata 2021-09-14 alle 15.42.29.png"/>
          <p:cNvPicPr>
            <a:picLocks noChangeAspect="1"/>
          </p:cNvPicPr>
          <p:nvPr/>
        </p:nvPicPr>
        <p:blipFill>
          <a:blip r:embed="rId2">
            <a:extLst/>
          </a:blip>
          <a:stretch>
            <a:fillRect/>
          </a:stretch>
        </p:blipFill>
        <p:spPr>
          <a:xfrm>
            <a:off x="1448793" y="5534638"/>
            <a:ext cx="4076712" cy="1883629"/>
          </a:xfrm>
          <a:prstGeom prst="rect">
            <a:avLst/>
          </a:prstGeom>
          <a:ln w="12700">
            <a:miter lim="400000"/>
          </a:ln>
        </p:spPr>
      </p:pic>
      <p:pic>
        <p:nvPicPr>
          <p:cNvPr id="224" name="Schermata 2021-09-14 alle 15.46.45.png" descr="Schermata 2021-09-14 alle 15.46.45.png"/>
          <p:cNvPicPr>
            <a:picLocks noChangeAspect="1"/>
          </p:cNvPicPr>
          <p:nvPr/>
        </p:nvPicPr>
        <p:blipFill>
          <a:blip r:embed="rId3">
            <a:extLst/>
          </a:blip>
          <a:stretch>
            <a:fillRect/>
          </a:stretch>
        </p:blipFill>
        <p:spPr>
          <a:xfrm>
            <a:off x="11622534" y="5945730"/>
            <a:ext cx="11312755" cy="1061445"/>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PMCSN 20/21 - Moroni, perrone"/>
          <p:cNvSpPr txBox="1"/>
          <p:nvPr>
            <p:ph type="body" idx="21"/>
          </p:nvPr>
        </p:nvSpPr>
        <p:spPr>
          <a:prstGeom prst="rect">
            <a:avLst/>
          </a:prstGeom>
        </p:spPr>
        <p:txBody>
          <a:bodyPr/>
          <a:lstStyle>
            <a:lvl1pPr>
              <a:defRPr>
                <a:solidFill>
                  <a:srgbClr val="FFFFFF"/>
                </a:solidFill>
              </a:defRPr>
            </a:lvl1pPr>
          </a:lstStyle>
          <a:p>
            <a:pPr/>
            <a:r>
              <a:t>PMCSN 20/21 - Moroni, perrone</a:t>
            </a:r>
          </a:p>
        </p:txBody>
      </p:sp>
      <p:sp>
        <p:nvSpPr>
          <p:cNvPr id="227" name="modello delle specifiche (5)"/>
          <p:cNvSpPr txBox="1"/>
          <p:nvPr>
            <p:ph type="title"/>
          </p:nvPr>
        </p:nvSpPr>
        <p:spPr>
          <a:prstGeom prst="rect">
            <a:avLst/>
          </a:prstGeom>
        </p:spPr>
        <p:txBody>
          <a:bodyPr/>
          <a:lstStyle>
            <a:lvl1pPr defTabSz="685165">
              <a:spcBef>
                <a:spcPts val="3200"/>
              </a:spcBef>
              <a:defRPr sz="7221"/>
            </a:lvl1pPr>
          </a:lstStyle>
          <a:p>
            <a:pPr/>
            <a:r>
              <a:t>modello delle specifiche (5)</a:t>
            </a:r>
          </a:p>
        </p:txBody>
      </p:sp>
      <p:sp>
        <p:nvSpPr>
          <p:cNvPr id="228" name="I serventi della Server Farm hanno tempi di servizio generati a partire da una distribuzione iperesponenziale.…"/>
          <p:cNvSpPr txBox="1"/>
          <p:nvPr>
            <p:ph type="body" idx="1"/>
          </p:nvPr>
        </p:nvSpPr>
        <p:spPr>
          <a:prstGeom prst="rect">
            <a:avLst/>
          </a:prstGeom>
        </p:spPr>
        <p:txBody>
          <a:bodyPr/>
          <a:lstStyle/>
          <a:p>
            <a:pPr>
              <a:defRPr>
                <a:solidFill>
                  <a:srgbClr val="FFFFFF"/>
                </a:solidFill>
              </a:defRPr>
            </a:pPr>
            <a:r>
              <a:t>I serventi della Server Farm hanno tempi di servizio generati a partire da una distribuzione </a:t>
            </a:r>
            <a:r>
              <a:rPr>
                <a:solidFill>
                  <a:schemeClr val="accent1"/>
                </a:solidFill>
              </a:rPr>
              <a:t>iperesponenziale</a:t>
            </a:r>
            <a:r>
              <a:t>.</a:t>
            </a:r>
          </a:p>
          <a:p>
            <a:pPr>
              <a:defRPr>
                <a:solidFill>
                  <a:srgbClr val="FFFFFF"/>
                </a:solidFill>
              </a:defRPr>
            </a:pPr>
            <a:r>
              <a:t>Per una distribuzione di parametro μ con due stati si ha:</a:t>
            </a:r>
          </a:p>
          <a:p>
            <a:pPr>
              <a:defRPr>
                <a:solidFill>
                  <a:srgbClr val="FFFFFF"/>
                </a:solidFill>
              </a:defRPr>
            </a:pPr>
            <a:r>
              <a:t>Per entrambi i task la distribuzione iperesponenziale possiede le seguenti probabilità di accesso allo stato: </a:t>
            </a:r>
          </a:p>
          <a:p>
            <a:pPr>
              <a:defRPr>
                <a:solidFill>
                  <a:srgbClr val="FFFFFF"/>
                </a:solidFill>
              </a:defRPr>
            </a:pPr>
            <a:r>
              <a:t>La server farm, presa singolarmente, presenta perdita.</a:t>
            </a:r>
          </a:p>
          <a:p>
            <a:pPr>
              <a:defRPr>
                <a:solidFill>
                  <a:srgbClr val="FFFFFF"/>
                </a:solidFill>
              </a:defRPr>
            </a:pPr>
            <a:r>
              <a:t>Abbiamo calcolato l’utilizzazione: </a:t>
            </a:r>
          </a:p>
        </p:txBody>
      </p:sp>
      <p:sp>
        <p:nvSpPr>
          <p:cNvPr id="229" name="Numero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pic>
        <p:nvPicPr>
          <p:cNvPr id="230" name="Schermata 2021-09-14 alle 15.52.10.png" descr="Schermata 2021-09-14 alle 15.52.10.png"/>
          <p:cNvPicPr>
            <a:picLocks noChangeAspect="1"/>
          </p:cNvPicPr>
          <p:nvPr/>
        </p:nvPicPr>
        <p:blipFill>
          <a:blip r:embed="rId2">
            <a:extLst/>
          </a:blip>
          <a:stretch>
            <a:fillRect/>
          </a:stretch>
        </p:blipFill>
        <p:spPr>
          <a:xfrm>
            <a:off x="17541464" y="5032586"/>
            <a:ext cx="4166551" cy="609740"/>
          </a:xfrm>
          <a:prstGeom prst="rect">
            <a:avLst/>
          </a:prstGeom>
          <a:ln w="12700">
            <a:miter lim="400000"/>
          </a:ln>
        </p:spPr>
      </p:pic>
      <p:pic>
        <p:nvPicPr>
          <p:cNvPr id="231" name="Schermata 2021-09-14 alle 15.52.22.png" descr="Schermata 2021-09-14 alle 15.52.22.png"/>
          <p:cNvPicPr>
            <a:picLocks noChangeAspect="1"/>
          </p:cNvPicPr>
          <p:nvPr/>
        </p:nvPicPr>
        <p:blipFill>
          <a:blip r:embed="rId3">
            <a:extLst/>
          </a:blip>
          <a:stretch>
            <a:fillRect/>
          </a:stretch>
        </p:blipFill>
        <p:spPr>
          <a:xfrm>
            <a:off x="17541464" y="5613157"/>
            <a:ext cx="4166551" cy="609740"/>
          </a:xfrm>
          <a:prstGeom prst="rect">
            <a:avLst/>
          </a:prstGeom>
          <a:ln w="12700">
            <a:miter lim="400000"/>
          </a:ln>
        </p:spPr>
      </p:pic>
      <p:pic>
        <p:nvPicPr>
          <p:cNvPr id="232" name="Schermata 2021-09-14 alle 15.52.37.png" descr="Schermata 2021-09-14 alle 15.52.37.png"/>
          <p:cNvPicPr>
            <a:picLocks noChangeAspect="1"/>
          </p:cNvPicPr>
          <p:nvPr/>
        </p:nvPicPr>
        <p:blipFill>
          <a:blip r:embed="rId4">
            <a:extLst/>
          </a:blip>
          <a:stretch>
            <a:fillRect/>
          </a:stretch>
        </p:blipFill>
        <p:spPr>
          <a:xfrm>
            <a:off x="17723573" y="6201024"/>
            <a:ext cx="3802334" cy="595149"/>
          </a:xfrm>
          <a:prstGeom prst="rect">
            <a:avLst/>
          </a:prstGeom>
          <a:ln w="12700">
            <a:miter lim="400000"/>
          </a:ln>
        </p:spPr>
      </p:pic>
      <p:pic>
        <p:nvPicPr>
          <p:cNvPr id="233" name="Schermata 2021-09-14 alle 15.57.10.png" descr="Schermata 2021-09-14 alle 15.57.10.png"/>
          <p:cNvPicPr>
            <a:picLocks noChangeAspect="1"/>
          </p:cNvPicPr>
          <p:nvPr/>
        </p:nvPicPr>
        <p:blipFill>
          <a:blip r:embed="rId5">
            <a:extLst/>
          </a:blip>
          <a:stretch>
            <a:fillRect/>
          </a:stretch>
        </p:blipFill>
        <p:spPr>
          <a:xfrm>
            <a:off x="10720571" y="8255579"/>
            <a:ext cx="2481944" cy="632979"/>
          </a:xfrm>
          <a:prstGeom prst="rect">
            <a:avLst/>
          </a:prstGeom>
          <a:ln w="12700">
            <a:miter lim="400000"/>
          </a:ln>
        </p:spPr>
      </p:pic>
      <p:pic>
        <p:nvPicPr>
          <p:cNvPr id="234" name="Schermata 2021-09-14 alle 15.57.23.png" descr="Schermata 2021-09-14 alle 15.57.23.png"/>
          <p:cNvPicPr>
            <a:picLocks noChangeAspect="1"/>
          </p:cNvPicPr>
          <p:nvPr/>
        </p:nvPicPr>
        <p:blipFill>
          <a:blip r:embed="rId6">
            <a:extLst/>
          </a:blip>
          <a:stretch>
            <a:fillRect/>
          </a:stretch>
        </p:blipFill>
        <p:spPr>
          <a:xfrm>
            <a:off x="13591289" y="8254062"/>
            <a:ext cx="2359933" cy="636011"/>
          </a:xfrm>
          <a:prstGeom prst="rect">
            <a:avLst/>
          </a:prstGeom>
          <a:ln w="12700">
            <a:miter lim="400000"/>
          </a:ln>
        </p:spPr>
      </p:pic>
      <p:pic>
        <p:nvPicPr>
          <p:cNvPr id="235" name="Schermata 2021-09-14 alle 15.59.26.png" descr="Schermata 2021-09-14 alle 15.59.26.png"/>
          <p:cNvPicPr>
            <a:picLocks noChangeAspect="1"/>
          </p:cNvPicPr>
          <p:nvPr/>
        </p:nvPicPr>
        <p:blipFill>
          <a:blip r:embed="rId7">
            <a:extLst/>
          </a:blip>
          <a:stretch>
            <a:fillRect/>
          </a:stretch>
        </p:blipFill>
        <p:spPr>
          <a:xfrm>
            <a:off x="11164293" y="10426353"/>
            <a:ext cx="11501687" cy="547700"/>
          </a:xfrm>
          <a:prstGeom prst="rect">
            <a:avLst/>
          </a:prstGeom>
          <a:ln w="12700">
            <a:miter lim="400000"/>
          </a:ln>
        </p:spPr>
      </p:pic>
      <p:pic>
        <p:nvPicPr>
          <p:cNvPr id="236" name="Schermata 2021-09-14 alle 15.59.44.png" descr="Schermata 2021-09-14 alle 15.59.44.png"/>
          <p:cNvPicPr>
            <a:picLocks noChangeAspect="1"/>
          </p:cNvPicPr>
          <p:nvPr/>
        </p:nvPicPr>
        <p:blipFill>
          <a:blip r:embed="rId8">
            <a:extLst/>
          </a:blip>
          <a:stretch>
            <a:fillRect/>
          </a:stretch>
        </p:blipFill>
        <p:spPr>
          <a:xfrm>
            <a:off x="11163300" y="11121261"/>
            <a:ext cx="4166551" cy="1260254"/>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PMCSN 20/21 - Moroni, perrone"/>
          <p:cNvSpPr txBox="1"/>
          <p:nvPr>
            <p:ph type="body" idx="21"/>
          </p:nvPr>
        </p:nvSpPr>
        <p:spPr>
          <a:prstGeom prst="rect">
            <a:avLst/>
          </a:prstGeom>
        </p:spPr>
        <p:txBody>
          <a:bodyPr/>
          <a:lstStyle>
            <a:lvl1pPr>
              <a:defRPr>
                <a:solidFill>
                  <a:srgbClr val="FFFFFF"/>
                </a:solidFill>
              </a:defRPr>
            </a:lvl1pPr>
          </a:lstStyle>
          <a:p>
            <a:pPr/>
            <a:r>
              <a:t>PMCSN 20/21 - Moroni, perrone</a:t>
            </a:r>
          </a:p>
        </p:txBody>
      </p:sp>
      <p:sp>
        <p:nvSpPr>
          <p:cNvPr id="239" name="modello delle specifiche (6)"/>
          <p:cNvSpPr txBox="1"/>
          <p:nvPr>
            <p:ph type="title"/>
          </p:nvPr>
        </p:nvSpPr>
        <p:spPr>
          <a:prstGeom prst="rect">
            <a:avLst/>
          </a:prstGeom>
        </p:spPr>
        <p:txBody>
          <a:bodyPr/>
          <a:lstStyle>
            <a:lvl1pPr defTabSz="685165">
              <a:spcBef>
                <a:spcPts val="3200"/>
              </a:spcBef>
              <a:defRPr sz="7221"/>
            </a:lvl1pPr>
          </a:lstStyle>
          <a:p>
            <a:pPr/>
            <a:r>
              <a:t>modello delle specifiche (6)</a:t>
            </a:r>
          </a:p>
        </p:txBody>
      </p:sp>
      <p:sp>
        <p:nvSpPr>
          <p:cNvPr id="240" name="Per calcolare la percentuale di perdita della Server Farm è stata usata una catena di Markov a tempo continuo e stati discreti.…"/>
          <p:cNvSpPr txBox="1"/>
          <p:nvPr>
            <p:ph type="body" idx="1"/>
          </p:nvPr>
        </p:nvSpPr>
        <p:spPr>
          <a:prstGeom prst="rect">
            <a:avLst/>
          </a:prstGeom>
        </p:spPr>
        <p:txBody>
          <a:bodyPr/>
          <a:lstStyle/>
          <a:p>
            <a:pPr>
              <a:defRPr>
                <a:solidFill>
                  <a:srgbClr val="FFFFFF"/>
                </a:solidFill>
              </a:defRPr>
            </a:pPr>
            <a:r>
              <a:t>Per calcolare la percentuale di perdita della Server Farm è stata usata una </a:t>
            </a:r>
            <a:r>
              <a:rPr>
                <a:solidFill>
                  <a:schemeClr val="accent1">
                    <a:hueOff val="104794"/>
                    <a:lumOff val="-8431"/>
                  </a:schemeClr>
                </a:solidFill>
              </a:rPr>
              <a:t>catena di Markov</a:t>
            </a:r>
            <a:r>
              <a:t> a tempo continuo e stati discreti.</a:t>
            </a:r>
          </a:p>
          <a:p>
            <a:pPr>
              <a:defRPr>
                <a:solidFill>
                  <a:srgbClr val="FFFFFF"/>
                </a:solidFill>
              </a:defRPr>
            </a:pPr>
            <a:r>
              <a:t>N stati, il singolo stato (i,j) è dato dal numero di task 1 e 2 presenti in un dato istante.</a:t>
            </a:r>
          </a:p>
          <a:p>
            <a:pPr>
              <a:defRPr>
                <a:solidFill>
                  <a:srgbClr val="FFFFFF"/>
                </a:solidFill>
              </a:defRPr>
            </a:pPr>
            <a:r>
              <a:t>Per ogni stato si è impostata la seguente equazione: </a:t>
            </a:r>
          </a:p>
          <a:p>
            <a:pPr>
              <a:defRPr>
                <a:solidFill>
                  <a:srgbClr val="FFFFFF"/>
                </a:solidFill>
              </a:defRPr>
            </a:pPr>
            <a:r>
              <a:t>A cui va aggiunta l’equazione di normalizzazione:</a:t>
            </a:r>
          </a:p>
          <a:p>
            <a:pPr>
              <a:defRPr>
                <a:solidFill>
                  <a:srgbClr val="FFFFFF"/>
                </a:solidFill>
              </a:defRPr>
            </a:pPr>
            <a:r>
              <a:t>Risolte le equazioni, si è potuto calcolare le statistiche legate alla Server Farm.</a:t>
            </a:r>
          </a:p>
        </p:txBody>
      </p:sp>
      <p:sp>
        <p:nvSpPr>
          <p:cNvPr id="241" name="Numero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pic>
        <p:nvPicPr>
          <p:cNvPr id="242" name="Schermata 2021-09-14 alle 16.08.47.png" descr="Schermata 2021-09-14 alle 16.08.47.png"/>
          <p:cNvPicPr>
            <a:picLocks noChangeAspect="1"/>
          </p:cNvPicPr>
          <p:nvPr/>
        </p:nvPicPr>
        <p:blipFill>
          <a:blip r:embed="rId2">
            <a:extLst/>
          </a:blip>
          <a:stretch>
            <a:fillRect/>
          </a:stretch>
        </p:blipFill>
        <p:spPr>
          <a:xfrm>
            <a:off x="16084731" y="8553499"/>
            <a:ext cx="8100307" cy="334417"/>
          </a:xfrm>
          <a:prstGeom prst="rect">
            <a:avLst/>
          </a:prstGeom>
          <a:ln w="12700">
            <a:miter lim="400000"/>
          </a:ln>
        </p:spPr>
      </p:pic>
      <p:pic>
        <p:nvPicPr>
          <p:cNvPr id="243" name="Schermata 2021-09-14 alle 16.11.35.png" descr="Schermata 2021-09-14 alle 16.11.35.png"/>
          <p:cNvPicPr>
            <a:picLocks noChangeAspect="1"/>
          </p:cNvPicPr>
          <p:nvPr/>
        </p:nvPicPr>
        <p:blipFill>
          <a:blip r:embed="rId3">
            <a:extLst/>
          </a:blip>
          <a:stretch>
            <a:fillRect/>
          </a:stretch>
        </p:blipFill>
        <p:spPr>
          <a:xfrm>
            <a:off x="15488815" y="9186523"/>
            <a:ext cx="3168738" cy="1148668"/>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PMCSN 20/21 - Moroni, perrone"/>
          <p:cNvSpPr txBox="1"/>
          <p:nvPr>
            <p:ph type="body" idx="21"/>
          </p:nvPr>
        </p:nvSpPr>
        <p:spPr>
          <a:prstGeom prst="rect">
            <a:avLst/>
          </a:prstGeom>
        </p:spPr>
        <p:txBody>
          <a:bodyPr/>
          <a:lstStyle>
            <a:lvl1pPr>
              <a:defRPr>
                <a:solidFill>
                  <a:srgbClr val="FFFFFF"/>
                </a:solidFill>
              </a:defRPr>
            </a:lvl1pPr>
          </a:lstStyle>
          <a:p>
            <a:pPr/>
            <a:r>
              <a:t>PMCSN 20/21 - Moroni, perrone</a:t>
            </a:r>
          </a:p>
        </p:txBody>
      </p:sp>
      <p:sp>
        <p:nvSpPr>
          <p:cNvPr id="246" name="modello delle specifiche (7)"/>
          <p:cNvSpPr txBox="1"/>
          <p:nvPr>
            <p:ph type="title"/>
          </p:nvPr>
        </p:nvSpPr>
        <p:spPr>
          <a:prstGeom prst="rect">
            <a:avLst/>
          </a:prstGeom>
        </p:spPr>
        <p:txBody>
          <a:bodyPr/>
          <a:lstStyle>
            <a:lvl1pPr defTabSz="685165">
              <a:spcBef>
                <a:spcPts val="3200"/>
              </a:spcBef>
              <a:defRPr sz="7221"/>
            </a:lvl1pPr>
          </a:lstStyle>
          <a:p>
            <a:pPr/>
            <a:r>
              <a:t>modello delle specifiche (7)</a:t>
            </a:r>
          </a:p>
        </p:txBody>
      </p:sp>
      <p:sp>
        <p:nvSpPr>
          <p:cNvPr id="247" name="La probabilità di blocco Pq è data dalla somma del prodotto tra le probabilità di tutti gli stati in cui si ha perdita, ovvero quelli in cui un nuovo arrivo comporta l’inoltro del task ad i servizi AWS.…"/>
          <p:cNvSpPr txBox="1"/>
          <p:nvPr>
            <p:ph type="body" idx="1"/>
          </p:nvPr>
        </p:nvSpPr>
        <p:spPr>
          <a:prstGeom prst="rect">
            <a:avLst/>
          </a:prstGeom>
        </p:spPr>
        <p:txBody>
          <a:bodyPr/>
          <a:lstStyle/>
          <a:p>
            <a:pPr>
              <a:defRPr>
                <a:solidFill>
                  <a:srgbClr val="FFFFFF"/>
                </a:solidFill>
              </a:defRPr>
            </a:pPr>
            <a:r>
              <a:t>La probabilità di blocco Pq è data dalla somma del prodotto tra le probabilità di tutti gli stati in cui si ha perdita, ovvero quelli in cui un nuovo arrivo comporta l’inoltro del task ad i servizi AWS.</a:t>
            </a:r>
          </a:p>
          <a:p>
            <a:pPr>
              <a:defRPr>
                <a:solidFill>
                  <a:srgbClr val="FFFFFF"/>
                </a:solidFill>
              </a:defRPr>
            </a:pPr>
            <a:r>
              <a:t>Gli stati in cui si ha perdita sono differenti da algoritmo a algoritmo.</a:t>
            </a:r>
          </a:p>
          <a:p>
            <a:pPr>
              <a:defRPr>
                <a:solidFill>
                  <a:srgbClr val="FFFFFF"/>
                </a:solidFill>
              </a:defRPr>
            </a:pPr>
            <a:r>
              <a:t>Probabilità di blocco per task: </a:t>
            </a:r>
          </a:p>
          <a:p>
            <a:pPr>
              <a:defRPr>
                <a:solidFill>
                  <a:srgbClr val="FFFFFF"/>
                </a:solidFill>
              </a:defRPr>
            </a:pPr>
            <a:r>
              <a:t>Il throughput è dato dal flusso di task che i server della farm riescono a servire.</a:t>
            </a:r>
          </a:p>
        </p:txBody>
      </p:sp>
      <p:pic>
        <p:nvPicPr>
          <p:cNvPr id="248" name="Schermata 2021-09-14 alle 16.18.32.png" descr="Schermata 2021-09-14 alle 16.18.32.png"/>
          <p:cNvPicPr>
            <a:picLocks noChangeAspect="1"/>
          </p:cNvPicPr>
          <p:nvPr/>
        </p:nvPicPr>
        <p:blipFill>
          <a:blip r:embed="rId2">
            <a:extLst/>
          </a:blip>
          <a:stretch>
            <a:fillRect/>
          </a:stretch>
        </p:blipFill>
        <p:spPr>
          <a:xfrm>
            <a:off x="20852844" y="5034418"/>
            <a:ext cx="2752410" cy="1243559"/>
          </a:xfrm>
          <a:prstGeom prst="rect">
            <a:avLst/>
          </a:prstGeom>
          <a:ln w="12700">
            <a:miter lim="400000"/>
          </a:ln>
        </p:spPr>
      </p:pic>
      <p:sp>
        <p:nvSpPr>
          <p:cNvPr id="249" name="Numero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pic>
        <p:nvPicPr>
          <p:cNvPr id="250" name="Schermata 2021-09-14 alle 16.24.49.png" descr="Schermata 2021-09-14 alle 16.24.49.png"/>
          <p:cNvPicPr>
            <a:picLocks noChangeAspect="1"/>
          </p:cNvPicPr>
          <p:nvPr/>
        </p:nvPicPr>
        <p:blipFill>
          <a:blip r:embed="rId3">
            <a:extLst/>
          </a:blip>
          <a:stretch>
            <a:fillRect/>
          </a:stretch>
        </p:blipFill>
        <p:spPr>
          <a:xfrm>
            <a:off x="10058400" y="7978269"/>
            <a:ext cx="2752409" cy="1109843"/>
          </a:xfrm>
          <a:prstGeom prst="rect">
            <a:avLst/>
          </a:prstGeom>
          <a:ln w="12700">
            <a:miter lim="400000"/>
          </a:ln>
        </p:spPr>
      </p:pic>
      <p:pic>
        <p:nvPicPr>
          <p:cNvPr id="251" name="Schermata 2021-09-14 alle 16.24.56.png" descr="Schermata 2021-09-14 alle 16.24.56.png"/>
          <p:cNvPicPr>
            <a:picLocks noChangeAspect="1"/>
          </p:cNvPicPr>
          <p:nvPr/>
        </p:nvPicPr>
        <p:blipFill>
          <a:blip r:embed="rId4">
            <a:extLst/>
          </a:blip>
          <a:stretch>
            <a:fillRect/>
          </a:stretch>
        </p:blipFill>
        <p:spPr>
          <a:xfrm>
            <a:off x="13460186" y="7978269"/>
            <a:ext cx="2752409" cy="1109843"/>
          </a:xfrm>
          <a:prstGeom prst="rect">
            <a:avLst/>
          </a:prstGeom>
          <a:ln w="12700">
            <a:miter lim="400000"/>
          </a:ln>
        </p:spPr>
      </p:pic>
      <p:pic>
        <p:nvPicPr>
          <p:cNvPr id="252" name="Schermata 2021-09-14 alle 16.27.08.png" descr="Schermata 2021-09-14 alle 16.27.08.png"/>
          <p:cNvPicPr>
            <a:picLocks noChangeAspect="1"/>
          </p:cNvPicPr>
          <p:nvPr/>
        </p:nvPicPr>
        <p:blipFill>
          <a:blip r:embed="rId5">
            <a:extLst/>
          </a:blip>
          <a:stretch>
            <a:fillRect/>
          </a:stretch>
        </p:blipFill>
        <p:spPr>
          <a:xfrm>
            <a:off x="7370200" y="10503784"/>
            <a:ext cx="9643599" cy="2274037"/>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PMCSN 20/21 - Moroni, perrone"/>
          <p:cNvSpPr txBox="1"/>
          <p:nvPr>
            <p:ph type="body" idx="21"/>
          </p:nvPr>
        </p:nvSpPr>
        <p:spPr>
          <a:prstGeom prst="rect">
            <a:avLst/>
          </a:prstGeom>
        </p:spPr>
        <p:txBody>
          <a:bodyPr/>
          <a:lstStyle>
            <a:lvl1pPr>
              <a:defRPr>
                <a:solidFill>
                  <a:srgbClr val="FFFFFF"/>
                </a:solidFill>
              </a:defRPr>
            </a:lvl1pPr>
          </a:lstStyle>
          <a:p>
            <a:pPr/>
            <a:r>
              <a:t>PMCSN 20/21 - Moroni, perrone</a:t>
            </a:r>
          </a:p>
        </p:txBody>
      </p:sp>
      <p:sp>
        <p:nvSpPr>
          <p:cNvPr id="255" name="modello delle specifiche (8)"/>
          <p:cNvSpPr txBox="1"/>
          <p:nvPr>
            <p:ph type="title"/>
          </p:nvPr>
        </p:nvSpPr>
        <p:spPr>
          <a:prstGeom prst="rect">
            <a:avLst/>
          </a:prstGeom>
        </p:spPr>
        <p:txBody>
          <a:bodyPr/>
          <a:lstStyle>
            <a:lvl1pPr defTabSz="685165">
              <a:spcBef>
                <a:spcPts val="3200"/>
              </a:spcBef>
              <a:defRPr sz="7221"/>
            </a:lvl1pPr>
          </a:lstStyle>
          <a:p>
            <a:pPr/>
            <a:r>
              <a:t>modello delle specifiche (8)</a:t>
            </a:r>
          </a:p>
        </p:txBody>
      </p:sp>
      <p:sp>
        <p:nvSpPr>
          <p:cNvPr id="256" name="I pesi dei job effettivamente serviti dalla farm sono:…"/>
          <p:cNvSpPr txBox="1"/>
          <p:nvPr>
            <p:ph type="body" idx="1"/>
          </p:nvPr>
        </p:nvSpPr>
        <p:spPr>
          <a:prstGeom prst="rect">
            <a:avLst/>
          </a:prstGeom>
        </p:spPr>
        <p:txBody>
          <a:bodyPr/>
          <a:lstStyle/>
          <a:p>
            <a:pPr>
              <a:defRPr>
                <a:solidFill>
                  <a:srgbClr val="FFFFFF"/>
                </a:solidFill>
              </a:defRPr>
            </a:pPr>
            <a:r>
              <a:t>I pesi dei job effettivamente serviti dalla farm sono: </a:t>
            </a:r>
          </a:p>
          <a:p>
            <a:pPr>
              <a:defRPr>
                <a:solidFill>
                  <a:srgbClr val="FFFFFF"/>
                </a:solidFill>
              </a:defRPr>
            </a:pPr>
            <a:r>
              <a:t>Il tempo medio di risposta della server farm è, invece:</a:t>
            </a:r>
          </a:p>
          <a:p>
            <a:pPr>
              <a:defRPr>
                <a:solidFill>
                  <a:srgbClr val="FFFFFF"/>
                </a:solidFill>
              </a:defRPr>
            </a:pPr>
            <a:r>
              <a:t>                                                                 Il numero medio di task, tramite Little:</a:t>
            </a:r>
          </a:p>
        </p:txBody>
      </p:sp>
      <p:sp>
        <p:nvSpPr>
          <p:cNvPr id="257" name="Numero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pic>
        <p:nvPicPr>
          <p:cNvPr id="258" name="Schermata 2021-09-14 alle 16.33.09.png" descr="Schermata 2021-09-14 alle 16.33.09.png"/>
          <p:cNvPicPr>
            <a:picLocks noChangeAspect="1"/>
          </p:cNvPicPr>
          <p:nvPr/>
        </p:nvPicPr>
        <p:blipFill>
          <a:blip r:embed="rId2">
            <a:extLst/>
          </a:blip>
          <a:stretch>
            <a:fillRect/>
          </a:stretch>
        </p:blipFill>
        <p:spPr>
          <a:xfrm>
            <a:off x="16014915" y="2856682"/>
            <a:ext cx="7259714" cy="2473384"/>
          </a:xfrm>
          <a:prstGeom prst="rect">
            <a:avLst/>
          </a:prstGeom>
          <a:ln w="12700">
            <a:miter lim="400000"/>
          </a:ln>
        </p:spPr>
      </p:pic>
      <p:pic>
        <p:nvPicPr>
          <p:cNvPr id="259" name="Schermata 2021-09-14 alle 16.35.37.png" descr="Schermata 2021-09-14 alle 16.35.37.png"/>
          <p:cNvPicPr>
            <a:picLocks noChangeAspect="1"/>
          </p:cNvPicPr>
          <p:nvPr/>
        </p:nvPicPr>
        <p:blipFill>
          <a:blip r:embed="rId3">
            <a:extLst/>
          </a:blip>
          <a:stretch>
            <a:fillRect/>
          </a:stretch>
        </p:blipFill>
        <p:spPr>
          <a:xfrm>
            <a:off x="1432810" y="6187354"/>
            <a:ext cx="9643664" cy="4425232"/>
          </a:xfrm>
          <a:prstGeom prst="rect">
            <a:avLst/>
          </a:prstGeom>
          <a:ln w="12700">
            <a:miter lim="400000"/>
          </a:ln>
        </p:spPr>
      </p:pic>
      <p:pic>
        <p:nvPicPr>
          <p:cNvPr id="260" name="Schermata 2021-09-14 alle 16.39.42.png" descr="Schermata 2021-09-14 alle 16.39.42.png"/>
          <p:cNvPicPr>
            <a:picLocks noChangeAspect="1"/>
          </p:cNvPicPr>
          <p:nvPr/>
        </p:nvPicPr>
        <p:blipFill>
          <a:blip r:embed="rId4">
            <a:extLst/>
          </a:blip>
          <a:stretch>
            <a:fillRect/>
          </a:stretch>
        </p:blipFill>
        <p:spPr>
          <a:xfrm>
            <a:off x="11987849" y="7554210"/>
            <a:ext cx="9643664" cy="3272649"/>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PMCSN 20/21 - Moroni, perrone"/>
          <p:cNvSpPr txBox="1"/>
          <p:nvPr>
            <p:ph type="body" idx="21"/>
          </p:nvPr>
        </p:nvSpPr>
        <p:spPr>
          <a:prstGeom prst="rect">
            <a:avLst/>
          </a:prstGeom>
        </p:spPr>
        <p:txBody>
          <a:bodyPr/>
          <a:lstStyle>
            <a:lvl1pPr>
              <a:defRPr>
                <a:solidFill>
                  <a:srgbClr val="FFFFFF"/>
                </a:solidFill>
              </a:defRPr>
            </a:lvl1pPr>
          </a:lstStyle>
          <a:p>
            <a:pPr/>
            <a:r>
              <a:t>PMCSN 20/21 - Moroni, perrone</a:t>
            </a:r>
          </a:p>
        </p:txBody>
      </p:sp>
      <p:sp>
        <p:nvSpPr>
          <p:cNvPr id="263" name="modello delle specifiche (9)"/>
          <p:cNvSpPr txBox="1"/>
          <p:nvPr>
            <p:ph type="title"/>
          </p:nvPr>
        </p:nvSpPr>
        <p:spPr>
          <a:prstGeom prst="rect">
            <a:avLst/>
          </a:prstGeom>
        </p:spPr>
        <p:txBody>
          <a:bodyPr/>
          <a:lstStyle>
            <a:lvl1pPr defTabSz="685165">
              <a:spcBef>
                <a:spcPts val="3200"/>
              </a:spcBef>
              <a:defRPr sz="7221"/>
            </a:lvl1pPr>
          </a:lstStyle>
          <a:p>
            <a:pPr/>
            <a:r>
              <a:t>modello delle specifiche (9)</a:t>
            </a:r>
          </a:p>
        </p:txBody>
      </p:sp>
      <p:sp>
        <p:nvSpPr>
          <p:cNvPr id="264" name="calcolo n°stati:"/>
          <p:cNvSpPr txBox="1"/>
          <p:nvPr>
            <p:ph type="body" idx="1"/>
          </p:nvPr>
        </p:nvSpPr>
        <p:spPr>
          <a:prstGeom prst="rect">
            <a:avLst/>
          </a:prstGeom>
        </p:spPr>
        <p:txBody>
          <a:bodyPr/>
          <a:lstStyle/>
          <a:p>
            <a:pPr>
              <a:defRPr>
                <a:solidFill>
                  <a:srgbClr val="FFFFFF"/>
                </a:solidFill>
              </a:defRPr>
            </a:pPr>
            <a:r>
              <a:t>                                                                   calcolo n°stati:</a:t>
            </a:r>
            <a14:m>
              <m:oMath>
                <m:limUpp>
                  <m:e>
                    <m:limLow>
                      <m:e>
                        <m:r>
                          <a:rPr xmlns:a="http://schemas.openxmlformats.org/drawingml/2006/main" sz="5300" i="1">
                            <a:solidFill>
                              <a:srgbClr val="FEFEFE"/>
                            </a:solidFill>
                            <a:latin typeface="Cambria Math" panose="02040503050406030204" pitchFamily="18" charset="0"/>
                          </a:rPr>
                          <m:t>∑</m:t>
                        </m:r>
                      </m:e>
                      <m:lim>
                        <m:r>
                          <a:rPr xmlns:a="http://schemas.openxmlformats.org/drawingml/2006/main" sz="5300" i="1">
                            <a:solidFill>
                              <a:srgbClr val="FEFEFE"/>
                            </a:solidFill>
                            <a:latin typeface="Cambria Math" panose="02040503050406030204" pitchFamily="18" charset="0"/>
                          </a:rPr>
                          <m:t>i</m:t>
                        </m:r>
                        <m:r>
                          <a:rPr xmlns:a="http://schemas.openxmlformats.org/drawingml/2006/main" sz="5300" i="1">
                            <a:solidFill>
                              <a:srgbClr val="FEFEFE"/>
                            </a:solidFill>
                            <a:latin typeface="Cambria Math" panose="02040503050406030204" pitchFamily="18" charset="0"/>
                          </a:rPr>
                          <m:t>=</m:t>
                        </m:r>
                        <m:r>
                          <a:rPr xmlns:a="http://schemas.openxmlformats.org/drawingml/2006/main" sz="5300" i="1">
                            <a:solidFill>
                              <a:srgbClr val="FEFEFE"/>
                            </a:solidFill>
                            <a:latin typeface="Cambria Math" panose="02040503050406030204" pitchFamily="18" charset="0"/>
                          </a:rPr>
                          <m:t>1</m:t>
                        </m:r>
                      </m:lim>
                    </m:limLow>
                  </m:e>
                  <m:lim>
                    <m:sSub>
                      <m:e>
                        <m:r>
                          <a:rPr xmlns:a="http://schemas.openxmlformats.org/drawingml/2006/main" sz="5300" i="1">
                            <a:solidFill>
                              <a:srgbClr val="FEFEFE"/>
                            </a:solidFill>
                            <a:latin typeface="Cambria Math" panose="02040503050406030204" pitchFamily="18" charset="0"/>
                          </a:rPr>
                          <m:t>N</m:t>
                        </m:r>
                      </m:e>
                      <m:sub>
                        <m:r>
                          <a:rPr xmlns:a="http://schemas.openxmlformats.org/drawingml/2006/main" sz="5300" i="1">
                            <a:solidFill>
                              <a:srgbClr val="FEFEFE"/>
                            </a:solidFill>
                            <a:latin typeface="Cambria Math" panose="02040503050406030204" pitchFamily="18" charset="0"/>
                          </a:rPr>
                          <m:t>s</m:t>
                        </m:r>
                      </m:sub>
                    </m:sSub>
                    <m:r>
                      <a:rPr xmlns:a="http://schemas.openxmlformats.org/drawingml/2006/main" sz="5300" i="1">
                        <a:solidFill>
                          <a:srgbClr val="FEFEFE"/>
                        </a:solidFill>
                        <a:latin typeface="Cambria Math" panose="02040503050406030204" pitchFamily="18" charset="0"/>
                      </a:rPr>
                      <m:t>+</m:t>
                    </m:r>
                    <m:r>
                      <a:rPr xmlns:a="http://schemas.openxmlformats.org/drawingml/2006/main" sz="5300" i="1">
                        <a:solidFill>
                          <a:srgbClr val="FEFEFE"/>
                        </a:solidFill>
                        <a:latin typeface="Cambria Math" panose="02040503050406030204" pitchFamily="18" charset="0"/>
                      </a:rPr>
                      <m:t>1</m:t>
                    </m:r>
                  </m:lim>
                </m:limUpp>
                <m:r>
                  <a:rPr xmlns:a="http://schemas.openxmlformats.org/drawingml/2006/main" sz="5300" i="1">
                    <a:solidFill>
                      <a:srgbClr val="FEFEFE"/>
                    </a:solidFill>
                    <a:latin typeface="Cambria Math" panose="02040503050406030204" pitchFamily="18" charset="0"/>
                  </a:rPr>
                  <m:t>i</m:t>
                </m:r>
                <m:r>
                  <a:rPr xmlns:a="http://schemas.openxmlformats.org/drawingml/2006/main" sz="5300" i="1">
                    <a:solidFill>
                      <a:srgbClr val="FEFEFE"/>
                    </a:solidFill>
                    <a:latin typeface="Cambria Math" panose="02040503050406030204" pitchFamily="18" charset="0"/>
                  </a:rPr>
                  <m:t>=</m:t>
                </m:r>
                <m:f>
                  <m:fPr>
                    <m:ctrlPr>
                      <a:rPr xmlns:a="http://schemas.openxmlformats.org/drawingml/2006/main" sz="5300" i="1">
                        <a:solidFill>
                          <a:srgbClr val="FEFEFE"/>
                        </a:solidFill>
                        <a:latin typeface="Cambria Math" panose="02040503050406030204" pitchFamily="18" charset="0"/>
                      </a:rPr>
                    </m:ctrlPr>
                    <m:type m:val="bar"/>
                  </m:fPr>
                  <m:num>
                    <m:r>
                      <a:rPr xmlns:a="http://schemas.openxmlformats.org/drawingml/2006/main" sz="5300" i="1">
                        <a:solidFill>
                          <a:srgbClr val="FEFEFE"/>
                        </a:solidFill>
                        <a:latin typeface="Cambria Math" panose="02040503050406030204" pitchFamily="18" charset="0"/>
                      </a:rPr>
                      <m:t>(</m:t>
                    </m:r>
                    <m:sSub>
                      <m:e>
                        <m:r>
                          <a:rPr xmlns:a="http://schemas.openxmlformats.org/drawingml/2006/main" sz="5300" i="1">
                            <a:solidFill>
                              <a:srgbClr val="FEFEFE"/>
                            </a:solidFill>
                            <a:latin typeface="Cambria Math" panose="02040503050406030204" pitchFamily="18" charset="0"/>
                          </a:rPr>
                          <m:t>N</m:t>
                        </m:r>
                      </m:e>
                      <m:sub>
                        <m:r>
                          <a:rPr xmlns:a="http://schemas.openxmlformats.org/drawingml/2006/main" sz="5300" i="1">
                            <a:solidFill>
                              <a:srgbClr val="FEFEFE"/>
                            </a:solidFill>
                            <a:latin typeface="Cambria Math" panose="02040503050406030204" pitchFamily="18" charset="0"/>
                          </a:rPr>
                          <m:t>s</m:t>
                        </m:r>
                      </m:sub>
                    </m:sSub>
                    <m:r>
                      <a:rPr xmlns:a="http://schemas.openxmlformats.org/drawingml/2006/main" sz="5300" i="1">
                        <a:solidFill>
                          <a:srgbClr val="FEFEFE"/>
                        </a:solidFill>
                        <a:latin typeface="Cambria Math" panose="02040503050406030204" pitchFamily="18" charset="0"/>
                      </a:rPr>
                      <m:t>+</m:t>
                    </m:r>
                    <m:r>
                      <a:rPr xmlns:a="http://schemas.openxmlformats.org/drawingml/2006/main" sz="5300" i="1">
                        <a:solidFill>
                          <a:srgbClr val="FEFEFE"/>
                        </a:solidFill>
                        <a:latin typeface="Cambria Math" panose="02040503050406030204" pitchFamily="18" charset="0"/>
                      </a:rPr>
                      <m:t>1</m:t>
                    </m:r>
                    <m:r>
                      <a:rPr xmlns:a="http://schemas.openxmlformats.org/drawingml/2006/main" sz="5300" i="1">
                        <a:solidFill>
                          <a:srgbClr val="FEFEFE"/>
                        </a:solidFill>
                        <a:latin typeface="Cambria Math" panose="02040503050406030204" pitchFamily="18" charset="0"/>
                      </a:rPr>
                      <m:t>)</m:t>
                    </m:r>
                    <m:r>
                      <a:rPr xmlns:a="http://schemas.openxmlformats.org/drawingml/2006/main" sz="5300" i="1">
                        <a:solidFill>
                          <a:srgbClr val="FEFEFE"/>
                        </a:solidFill>
                        <a:latin typeface="Cambria Math" panose="02040503050406030204" pitchFamily="18" charset="0"/>
                      </a:rPr>
                      <m:t>(</m:t>
                    </m:r>
                    <m:sSub>
                      <m:e>
                        <m:r>
                          <a:rPr xmlns:a="http://schemas.openxmlformats.org/drawingml/2006/main" sz="5300" i="1">
                            <a:solidFill>
                              <a:srgbClr val="FEFEFE"/>
                            </a:solidFill>
                            <a:latin typeface="Cambria Math" panose="02040503050406030204" pitchFamily="18" charset="0"/>
                          </a:rPr>
                          <m:t>N</m:t>
                        </m:r>
                      </m:e>
                      <m:sub>
                        <m:r>
                          <a:rPr xmlns:a="http://schemas.openxmlformats.org/drawingml/2006/main" sz="5300" i="1">
                            <a:solidFill>
                              <a:srgbClr val="FEFEFE"/>
                            </a:solidFill>
                            <a:latin typeface="Cambria Math" panose="02040503050406030204" pitchFamily="18" charset="0"/>
                          </a:rPr>
                          <m:t>s</m:t>
                        </m:r>
                      </m:sub>
                    </m:sSub>
                    <m:r>
                      <a:rPr xmlns:a="http://schemas.openxmlformats.org/drawingml/2006/main" sz="5300" i="1">
                        <a:solidFill>
                          <a:srgbClr val="FEFEFE"/>
                        </a:solidFill>
                        <a:latin typeface="Cambria Math" panose="02040503050406030204" pitchFamily="18" charset="0"/>
                      </a:rPr>
                      <m:t>+</m:t>
                    </m:r>
                    <m:r>
                      <a:rPr xmlns:a="http://schemas.openxmlformats.org/drawingml/2006/main" sz="5300" i="1">
                        <a:solidFill>
                          <a:srgbClr val="FEFEFE"/>
                        </a:solidFill>
                        <a:latin typeface="Cambria Math" panose="02040503050406030204" pitchFamily="18" charset="0"/>
                      </a:rPr>
                      <m:t>2</m:t>
                    </m:r>
                    <m:r>
                      <a:rPr xmlns:a="http://schemas.openxmlformats.org/drawingml/2006/main" sz="5300" i="1">
                        <a:solidFill>
                          <a:srgbClr val="FEFEFE"/>
                        </a:solidFill>
                        <a:latin typeface="Cambria Math" panose="02040503050406030204" pitchFamily="18" charset="0"/>
                      </a:rPr>
                      <m:t>)</m:t>
                    </m:r>
                  </m:num>
                  <m:den>
                    <m:r>
                      <a:rPr xmlns:a="http://schemas.openxmlformats.org/drawingml/2006/main" sz="5300" i="1">
                        <a:solidFill>
                          <a:srgbClr val="FEFEFE"/>
                        </a:solidFill>
                        <a:latin typeface="Cambria Math" panose="02040503050406030204" pitchFamily="18" charset="0"/>
                      </a:rPr>
                      <m:t>2</m:t>
                    </m:r>
                  </m:den>
                </m:f>
              </m:oMath>
            </a14:m>
          </a:p>
        </p:txBody>
      </p:sp>
      <p:sp>
        <p:nvSpPr>
          <p:cNvPr id="265" name="Numero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grpSp>
        <p:nvGrpSpPr>
          <p:cNvPr id="268" name="Raggruppa"/>
          <p:cNvGrpSpPr/>
          <p:nvPr/>
        </p:nvGrpSpPr>
        <p:grpSpPr>
          <a:xfrm>
            <a:off x="859058" y="3662312"/>
            <a:ext cx="5524988" cy="7115276"/>
            <a:chOff x="0" y="0"/>
            <a:chExt cx="5524987" cy="7115274"/>
          </a:xfrm>
        </p:grpSpPr>
        <p:pic>
          <p:nvPicPr>
            <p:cNvPr id="266" name="Schermata 2021-09-14 alle 16.42.01.png" descr="Schermata 2021-09-14 alle 16.42.01.png"/>
            <p:cNvPicPr>
              <a:picLocks noChangeAspect="1"/>
            </p:cNvPicPr>
            <p:nvPr/>
          </p:nvPicPr>
          <p:blipFill>
            <a:blip r:embed="rId2">
              <a:extLst/>
            </a:blip>
            <a:stretch>
              <a:fillRect/>
            </a:stretch>
          </p:blipFill>
          <p:spPr>
            <a:xfrm>
              <a:off x="0" y="0"/>
              <a:ext cx="5524988" cy="6391375"/>
            </a:xfrm>
            <a:prstGeom prst="rect">
              <a:avLst/>
            </a:prstGeom>
            <a:ln w="12700" cap="flat">
              <a:noFill/>
              <a:miter lim="400000"/>
            </a:ln>
            <a:effectLst/>
          </p:spPr>
        </p:pic>
        <p:sp>
          <p:nvSpPr>
            <p:cNvPr id="267" name="Caption"/>
            <p:cNvSpPr/>
            <p:nvPr/>
          </p:nvSpPr>
          <p:spPr>
            <a:xfrm>
              <a:off x="0" y="6492974"/>
              <a:ext cx="5524988" cy="622301"/>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algn="ctr">
                <a:spcBef>
                  <a:spcPts val="0"/>
                </a:spcBef>
              </a:lvl1pPr>
            </a:lstStyle>
            <a:p>
              <a:pPr/>
              <a:r>
                <a:t>Algoritmo 1</a:t>
              </a:r>
            </a:p>
          </p:txBody>
        </p:sp>
      </p:grpSp>
      <p:grpSp>
        <p:nvGrpSpPr>
          <p:cNvPr id="271" name="Raggruppa"/>
          <p:cNvGrpSpPr/>
          <p:nvPr/>
        </p:nvGrpSpPr>
        <p:grpSpPr>
          <a:xfrm>
            <a:off x="7051328" y="5590477"/>
            <a:ext cx="6134498" cy="7820423"/>
            <a:chOff x="0" y="0"/>
            <a:chExt cx="6134497" cy="7820421"/>
          </a:xfrm>
        </p:grpSpPr>
        <p:pic>
          <p:nvPicPr>
            <p:cNvPr id="269" name="Schermata 2021-09-14 alle 16.42.18.png" descr="Schermata 2021-09-14 alle 16.42.18.png"/>
            <p:cNvPicPr>
              <a:picLocks noChangeAspect="1"/>
            </p:cNvPicPr>
            <p:nvPr/>
          </p:nvPicPr>
          <p:blipFill>
            <a:blip r:embed="rId3">
              <a:extLst/>
            </a:blip>
            <a:srcRect l="0" t="0" r="0" b="0"/>
            <a:stretch>
              <a:fillRect/>
            </a:stretch>
          </p:blipFill>
          <p:spPr>
            <a:xfrm>
              <a:off x="0" y="0"/>
              <a:ext cx="6134404" cy="7096354"/>
            </a:xfrm>
            <a:prstGeom prst="rect">
              <a:avLst/>
            </a:prstGeom>
            <a:ln w="12700" cap="flat">
              <a:noFill/>
              <a:miter lim="400000"/>
            </a:ln>
            <a:effectLst/>
          </p:spPr>
        </p:pic>
        <p:sp>
          <p:nvSpPr>
            <p:cNvPr id="270" name="Caption"/>
            <p:cNvSpPr/>
            <p:nvPr/>
          </p:nvSpPr>
          <p:spPr>
            <a:xfrm>
              <a:off x="0" y="7198121"/>
              <a:ext cx="6134498" cy="622301"/>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algn="ctr">
                <a:spcBef>
                  <a:spcPts val="0"/>
                </a:spcBef>
              </a:lvl1pPr>
            </a:lstStyle>
            <a:p>
              <a:pPr/>
              <a:r>
                <a:t>Algoritmo 2</a:t>
              </a:r>
            </a:p>
          </p:txBody>
        </p:sp>
      </p:grpSp>
      <p:sp>
        <p:nvSpPr>
          <p:cNvPr id="272" name="Algoritmo 1 -&gt;"/>
          <p:cNvSpPr txBox="1"/>
          <p:nvPr/>
        </p:nvSpPr>
        <p:spPr>
          <a:xfrm>
            <a:off x="8865813" y="4611611"/>
            <a:ext cx="2779600" cy="622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rgbClr val="FFFFFF"/>
                </a:solidFill>
              </a:defRPr>
            </a:lvl1pPr>
          </a:lstStyle>
          <a:p>
            <a:pPr/>
            <a:r>
              <a:t>Algoritmo 1 -&gt;</a:t>
            </a:r>
          </a:p>
        </p:txBody>
      </p:sp>
      <p:sp>
        <p:nvSpPr>
          <p:cNvPr id="273" name="Testo"/>
          <p:cNvSpPr txBox="1"/>
          <p:nvPr/>
        </p:nvSpPr>
        <p:spPr>
          <a:xfrm>
            <a:off x="13936226" y="9563170"/>
            <a:ext cx="9085215" cy="202634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14:m>
              <m:oMathPara>
                <m:oMathParaPr>
                  <m:jc m:val="left"/>
                </m:oMathParaPr>
                <m:oMath>
                  <m:limUpp>
                    <m:e>
                      <m:limLow>
                        <m:e>
                          <m:r>
                            <a:rPr xmlns:a="http://schemas.openxmlformats.org/drawingml/2006/main" sz="5300" i="1">
                              <a:solidFill>
                                <a:srgbClr val="FEFEFE"/>
                              </a:solidFill>
                              <a:latin typeface="Cambria Math" panose="02040503050406030204" pitchFamily="18" charset="0"/>
                            </a:rPr>
                            <m:t>∑</m:t>
                          </m:r>
                        </m:e>
                        <m:lim>
                          <m:r>
                            <a:rPr xmlns:a="http://schemas.openxmlformats.org/drawingml/2006/main" sz="5300" i="1">
                              <a:solidFill>
                                <a:srgbClr val="FEFEFE"/>
                              </a:solidFill>
                              <a:latin typeface="Cambria Math" panose="02040503050406030204" pitchFamily="18" charset="0"/>
                            </a:rPr>
                            <m:t>i</m:t>
                          </m:r>
                          <m:r>
                            <a:rPr xmlns:a="http://schemas.openxmlformats.org/drawingml/2006/main" sz="5300" i="1">
                              <a:solidFill>
                                <a:srgbClr val="FEFEFE"/>
                              </a:solidFill>
                              <a:latin typeface="Cambria Math" panose="02040503050406030204" pitchFamily="18" charset="0"/>
                            </a:rPr>
                            <m:t>=</m:t>
                          </m:r>
                          <m:r>
                            <a:rPr xmlns:a="http://schemas.openxmlformats.org/drawingml/2006/main" sz="5300" i="1">
                              <a:solidFill>
                                <a:srgbClr val="FEFEFE"/>
                              </a:solidFill>
                              <a:latin typeface="Cambria Math" panose="02040503050406030204" pitchFamily="18" charset="0"/>
                            </a:rPr>
                            <m:t>1</m:t>
                          </m:r>
                        </m:lim>
                      </m:limLow>
                    </m:e>
                    <m:lim>
                      <m:r>
                        <a:rPr xmlns:a="http://schemas.openxmlformats.org/drawingml/2006/main" sz="5300" i="1">
                          <a:solidFill>
                            <a:srgbClr val="FEFEFE"/>
                          </a:solidFill>
                          <a:latin typeface="Cambria Math" panose="02040503050406030204" pitchFamily="18" charset="0"/>
                        </a:rPr>
                        <m:t>L</m:t>
                      </m:r>
                      <m:r>
                        <a:rPr xmlns:a="http://schemas.openxmlformats.org/drawingml/2006/main" sz="5300" i="1">
                          <a:solidFill>
                            <a:srgbClr val="FEFEFE"/>
                          </a:solidFill>
                          <a:latin typeface="Cambria Math" panose="02040503050406030204" pitchFamily="18" charset="0"/>
                        </a:rPr>
                        <m:t>i</m:t>
                      </m:r>
                      <m:r>
                        <a:rPr xmlns:a="http://schemas.openxmlformats.org/drawingml/2006/main" sz="5300" i="1">
                          <a:solidFill>
                            <a:srgbClr val="FEFEFE"/>
                          </a:solidFill>
                          <a:latin typeface="Cambria Math" panose="02040503050406030204" pitchFamily="18" charset="0"/>
                        </a:rPr>
                        <m:t>m</m:t>
                      </m:r>
                      <m:r>
                        <a:rPr xmlns:a="http://schemas.openxmlformats.org/drawingml/2006/main" sz="5300" i="1">
                          <a:solidFill>
                            <a:srgbClr val="FEFEFE"/>
                          </a:solidFill>
                          <a:latin typeface="Cambria Math" panose="02040503050406030204" pitchFamily="18" charset="0"/>
                        </a:rPr>
                        <m:t>i</m:t>
                      </m:r>
                      <m:r>
                        <a:rPr xmlns:a="http://schemas.openxmlformats.org/drawingml/2006/main" sz="5300" i="1">
                          <a:solidFill>
                            <a:srgbClr val="FEFEFE"/>
                          </a:solidFill>
                          <a:latin typeface="Cambria Math" panose="02040503050406030204" pitchFamily="18" charset="0"/>
                        </a:rPr>
                        <m:t>t</m:t>
                      </m:r>
                      <m:r>
                        <a:rPr xmlns:a="http://schemas.openxmlformats.org/drawingml/2006/main" sz="5300" i="1">
                          <a:solidFill>
                            <a:srgbClr val="FEFEFE"/>
                          </a:solidFill>
                          <a:latin typeface="Cambria Math" panose="02040503050406030204" pitchFamily="18" charset="0"/>
                        </a:rPr>
                        <m:t>+</m:t>
                      </m:r>
                      <m:r>
                        <a:rPr xmlns:a="http://schemas.openxmlformats.org/drawingml/2006/main" sz="5300" i="1">
                          <a:solidFill>
                            <a:srgbClr val="FEFEFE"/>
                          </a:solidFill>
                          <a:latin typeface="Cambria Math" panose="02040503050406030204" pitchFamily="18" charset="0"/>
                        </a:rPr>
                        <m:t>1</m:t>
                      </m:r>
                    </m:lim>
                  </m:limUpp>
                  <m:r>
                    <a:rPr xmlns:a="http://schemas.openxmlformats.org/drawingml/2006/main" sz="5300" i="1">
                      <a:solidFill>
                        <a:srgbClr val="FEFEFE"/>
                      </a:solidFill>
                      <a:latin typeface="Cambria Math" panose="02040503050406030204" pitchFamily="18" charset="0"/>
                    </a:rPr>
                    <m:t>i</m:t>
                  </m:r>
                  <m:r>
                    <a:rPr xmlns:a="http://schemas.openxmlformats.org/drawingml/2006/main" sz="5300" i="1">
                      <a:solidFill>
                        <a:srgbClr val="FEFEFE"/>
                      </a:solidFill>
                      <a:latin typeface="Cambria Math" panose="02040503050406030204" pitchFamily="18" charset="0"/>
                    </a:rPr>
                    <m:t>+</m:t>
                  </m:r>
                  <m:r>
                    <a:rPr xmlns:a="http://schemas.openxmlformats.org/drawingml/2006/main" sz="5300" i="1">
                      <a:solidFill>
                        <a:srgbClr val="FEFEFE"/>
                      </a:solidFill>
                      <a:latin typeface="Cambria Math" panose="02040503050406030204" pitchFamily="18" charset="0"/>
                    </a:rPr>
                    <m:t>(</m:t>
                  </m:r>
                  <m:r>
                    <a:rPr xmlns:a="http://schemas.openxmlformats.org/drawingml/2006/main" sz="5300" i="1">
                      <a:solidFill>
                        <a:srgbClr val="FEFEFE"/>
                      </a:solidFill>
                      <a:latin typeface="Cambria Math" panose="02040503050406030204" pitchFamily="18" charset="0"/>
                    </a:rPr>
                    <m:t>L</m:t>
                  </m:r>
                  <m:r>
                    <a:rPr xmlns:a="http://schemas.openxmlformats.org/drawingml/2006/main" sz="5300" i="1">
                      <a:solidFill>
                        <a:srgbClr val="FEFEFE"/>
                      </a:solidFill>
                      <a:latin typeface="Cambria Math" panose="02040503050406030204" pitchFamily="18" charset="0"/>
                    </a:rPr>
                    <m:t>i</m:t>
                  </m:r>
                  <m:r>
                    <a:rPr xmlns:a="http://schemas.openxmlformats.org/drawingml/2006/main" sz="5300" i="1">
                      <a:solidFill>
                        <a:srgbClr val="FEFEFE"/>
                      </a:solidFill>
                      <a:latin typeface="Cambria Math" panose="02040503050406030204" pitchFamily="18" charset="0"/>
                    </a:rPr>
                    <m:t>m</m:t>
                  </m:r>
                  <m:r>
                    <a:rPr xmlns:a="http://schemas.openxmlformats.org/drawingml/2006/main" sz="5300" i="1">
                      <a:solidFill>
                        <a:srgbClr val="FEFEFE"/>
                      </a:solidFill>
                      <a:latin typeface="Cambria Math" panose="02040503050406030204" pitchFamily="18" charset="0"/>
                    </a:rPr>
                    <m:t>i</m:t>
                  </m:r>
                  <m:r>
                    <a:rPr xmlns:a="http://schemas.openxmlformats.org/drawingml/2006/main" sz="5300" i="1">
                      <a:solidFill>
                        <a:srgbClr val="FEFEFE"/>
                      </a:solidFill>
                      <a:latin typeface="Cambria Math" panose="02040503050406030204" pitchFamily="18" charset="0"/>
                    </a:rPr>
                    <m:t>t</m:t>
                  </m:r>
                  <m:r>
                    <a:rPr xmlns:a="http://schemas.openxmlformats.org/drawingml/2006/main" sz="5300" i="1">
                      <a:solidFill>
                        <a:srgbClr val="FEFEFE"/>
                      </a:solidFill>
                      <a:latin typeface="Cambria Math" panose="02040503050406030204" pitchFamily="18" charset="0"/>
                    </a:rPr>
                    <m:t>+</m:t>
                  </m:r>
                  <m:r>
                    <a:rPr xmlns:a="http://schemas.openxmlformats.org/drawingml/2006/main" sz="5300" i="1">
                      <a:solidFill>
                        <a:srgbClr val="FEFEFE"/>
                      </a:solidFill>
                      <a:latin typeface="Cambria Math" panose="02040503050406030204" pitchFamily="18" charset="0"/>
                    </a:rPr>
                    <m:t>1</m:t>
                  </m:r>
                  <m:r>
                    <a:rPr xmlns:a="http://schemas.openxmlformats.org/drawingml/2006/main" sz="5300" i="1">
                      <a:solidFill>
                        <a:srgbClr val="FEFEFE"/>
                      </a:solidFill>
                      <a:latin typeface="Cambria Math" panose="02040503050406030204" pitchFamily="18" charset="0"/>
                    </a:rPr>
                    <m:t>)</m:t>
                  </m:r>
                  <m:r>
                    <a:rPr xmlns:a="http://schemas.openxmlformats.org/drawingml/2006/main" sz="5300" i="1">
                      <a:solidFill>
                        <a:srgbClr val="FEFEFE"/>
                      </a:solidFill>
                      <a:latin typeface="Cambria Math" panose="02040503050406030204" pitchFamily="18" charset="0"/>
                    </a:rPr>
                    <m:t>(</m:t>
                  </m:r>
                  <m:sSub>
                    <m:e>
                      <m:r>
                        <a:rPr xmlns:a="http://schemas.openxmlformats.org/drawingml/2006/main" sz="5300" i="1">
                          <a:solidFill>
                            <a:srgbClr val="FEFEFE"/>
                          </a:solidFill>
                          <a:latin typeface="Cambria Math" panose="02040503050406030204" pitchFamily="18" charset="0"/>
                        </a:rPr>
                        <m:t>N</m:t>
                      </m:r>
                    </m:e>
                    <m:sub>
                      <m:r>
                        <a:rPr xmlns:a="http://schemas.openxmlformats.org/drawingml/2006/main" sz="5300" i="1">
                          <a:solidFill>
                            <a:srgbClr val="FEFEFE"/>
                          </a:solidFill>
                          <a:latin typeface="Cambria Math" panose="02040503050406030204" pitchFamily="18" charset="0"/>
                        </a:rPr>
                        <m:t>s</m:t>
                      </m:r>
                    </m:sub>
                  </m:sSub>
                  <m:r>
                    <a:rPr xmlns:a="http://schemas.openxmlformats.org/drawingml/2006/main" sz="5300" i="1">
                      <a:solidFill>
                        <a:srgbClr val="FEFEFE"/>
                      </a:solidFill>
                      <a:latin typeface="Cambria Math" panose="02040503050406030204" pitchFamily="18" charset="0"/>
                    </a:rPr>
                    <m:t>-</m:t>
                  </m:r>
                  <m:r>
                    <a:rPr xmlns:a="http://schemas.openxmlformats.org/drawingml/2006/main" sz="5300" i="1">
                      <a:solidFill>
                        <a:srgbClr val="FEFEFE"/>
                      </a:solidFill>
                      <a:latin typeface="Cambria Math" panose="02040503050406030204" pitchFamily="18" charset="0"/>
                    </a:rPr>
                    <m:t>L</m:t>
                  </m:r>
                  <m:r>
                    <a:rPr xmlns:a="http://schemas.openxmlformats.org/drawingml/2006/main" sz="5300" i="1">
                      <a:solidFill>
                        <a:srgbClr val="FEFEFE"/>
                      </a:solidFill>
                      <a:latin typeface="Cambria Math" panose="02040503050406030204" pitchFamily="18" charset="0"/>
                    </a:rPr>
                    <m:t>i</m:t>
                  </m:r>
                  <m:r>
                    <a:rPr xmlns:a="http://schemas.openxmlformats.org/drawingml/2006/main" sz="5300" i="1">
                      <a:solidFill>
                        <a:srgbClr val="FEFEFE"/>
                      </a:solidFill>
                      <a:latin typeface="Cambria Math" panose="02040503050406030204" pitchFamily="18" charset="0"/>
                    </a:rPr>
                    <m:t>m</m:t>
                  </m:r>
                  <m:r>
                    <a:rPr xmlns:a="http://schemas.openxmlformats.org/drawingml/2006/main" sz="5300" i="1">
                      <a:solidFill>
                        <a:srgbClr val="FEFEFE"/>
                      </a:solidFill>
                      <a:latin typeface="Cambria Math" panose="02040503050406030204" pitchFamily="18" charset="0"/>
                    </a:rPr>
                    <m:t>i</m:t>
                  </m:r>
                  <m:r>
                    <a:rPr xmlns:a="http://schemas.openxmlformats.org/drawingml/2006/main" sz="5300" i="1">
                      <a:solidFill>
                        <a:srgbClr val="FEFEFE"/>
                      </a:solidFill>
                      <a:latin typeface="Cambria Math" panose="02040503050406030204" pitchFamily="18" charset="0"/>
                    </a:rPr>
                    <m:t>t</m:t>
                  </m:r>
                  <m:r>
                    <a:rPr xmlns:a="http://schemas.openxmlformats.org/drawingml/2006/main" sz="5300" i="1">
                      <a:solidFill>
                        <a:srgbClr val="FEFEFE"/>
                      </a:solidFill>
                      <a:latin typeface="Cambria Math" panose="02040503050406030204" pitchFamily="18" charset="0"/>
                    </a:rPr>
                    <m:t>)</m:t>
                  </m:r>
                </m:oMath>
              </m:oMathPara>
            </a14:m>
          </a:p>
        </p:txBody>
      </p:sp>
      <p:sp>
        <p:nvSpPr>
          <p:cNvPr id="274" name="Algoritmo 2: calcolo stati"/>
          <p:cNvSpPr txBox="1"/>
          <p:nvPr/>
        </p:nvSpPr>
        <p:spPr>
          <a:xfrm>
            <a:off x="14926237" y="8372409"/>
            <a:ext cx="7105194"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Algoritmo 2: calcolo stati</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PMCSN 20/21 - Moroni, perrone"/>
          <p:cNvSpPr txBox="1"/>
          <p:nvPr>
            <p:ph type="body" idx="21"/>
          </p:nvPr>
        </p:nvSpPr>
        <p:spPr>
          <a:prstGeom prst="rect">
            <a:avLst/>
          </a:prstGeom>
        </p:spPr>
        <p:txBody>
          <a:bodyPr/>
          <a:lstStyle>
            <a:lvl1pPr>
              <a:defRPr>
                <a:solidFill>
                  <a:srgbClr val="FFFFFF"/>
                </a:solidFill>
              </a:defRPr>
            </a:lvl1pPr>
          </a:lstStyle>
          <a:p>
            <a:pPr/>
            <a:r>
              <a:t>PMCSN 20/21 - Moroni, perrone</a:t>
            </a:r>
          </a:p>
        </p:txBody>
      </p:sp>
      <p:sp>
        <p:nvSpPr>
          <p:cNvPr id="277" name="modello delle specifiche (10)"/>
          <p:cNvSpPr txBox="1"/>
          <p:nvPr>
            <p:ph type="title"/>
          </p:nvPr>
        </p:nvSpPr>
        <p:spPr>
          <a:prstGeom prst="rect">
            <a:avLst/>
          </a:prstGeom>
        </p:spPr>
        <p:txBody>
          <a:bodyPr/>
          <a:lstStyle>
            <a:lvl1pPr defTabSz="685165">
              <a:spcBef>
                <a:spcPts val="3200"/>
              </a:spcBef>
              <a:defRPr sz="7221"/>
            </a:lvl1pPr>
          </a:lstStyle>
          <a:p>
            <a:pPr/>
            <a:r>
              <a:t>modello delle specifiche (10)</a:t>
            </a:r>
          </a:p>
        </p:txBody>
      </p:sp>
      <p:sp>
        <p:nvSpPr>
          <p:cNvPr id="278" name="Le statistiche riguardanti le istanze di Amazon AWS EC2 sono state calcolate prendendo come flusso in ingresso tutti i job non presi in carico dalla farm.…"/>
          <p:cNvSpPr txBox="1"/>
          <p:nvPr>
            <p:ph type="body" idx="1"/>
          </p:nvPr>
        </p:nvSpPr>
        <p:spPr>
          <a:prstGeom prst="rect">
            <a:avLst/>
          </a:prstGeom>
        </p:spPr>
        <p:txBody>
          <a:bodyPr/>
          <a:lstStyle/>
          <a:p>
            <a:pPr>
              <a:defRPr>
                <a:solidFill>
                  <a:srgbClr val="FFFFFF"/>
                </a:solidFill>
              </a:defRPr>
            </a:pPr>
            <a:r>
              <a:t>Le statistiche riguardanti le istanze di Amazon AWS EC2 sono state calcolate prendendo come flusso in ingresso tutti i job non presi in carico dalla farm.</a:t>
            </a:r>
          </a:p>
          <a:p>
            <a:pPr>
              <a:defRPr>
                <a:solidFill>
                  <a:srgbClr val="FFFFFF"/>
                </a:solidFill>
              </a:defRPr>
            </a:pPr>
            <a:r>
              <a:t>Per il throughput, non essendoci perdita, è pari proprio a:</a:t>
            </a:r>
          </a:p>
          <a:p>
            <a:pPr>
              <a:defRPr>
                <a:solidFill>
                  <a:srgbClr val="FFFFFF"/>
                </a:solidFill>
              </a:defRPr>
            </a:pPr>
            <a:r>
              <a:t>Le percentuali di task in ingresso nel nodo sono date da:</a:t>
            </a:r>
          </a:p>
          <a:p>
            <a:pPr>
              <a:defRPr>
                <a:solidFill>
                  <a:srgbClr val="FFFFFF"/>
                </a:solidFill>
              </a:defRPr>
            </a:pPr>
            <a:r>
              <a:t>Per quanto riguarda i tempi di risposta, si ha invece:</a:t>
            </a:r>
          </a:p>
        </p:txBody>
      </p:sp>
      <p:sp>
        <p:nvSpPr>
          <p:cNvPr id="279" name="Numero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pic>
        <p:nvPicPr>
          <p:cNvPr id="280" name="Schermata 2021-09-14 alle 16.58.40.png" descr="Schermata 2021-09-14 alle 16.58.40.png"/>
          <p:cNvPicPr>
            <a:picLocks noChangeAspect="1"/>
          </p:cNvPicPr>
          <p:nvPr/>
        </p:nvPicPr>
        <p:blipFill>
          <a:blip r:embed="rId2">
            <a:extLst/>
          </a:blip>
          <a:stretch>
            <a:fillRect/>
          </a:stretch>
        </p:blipFill>
        <p:spPr>
          <a:xfrm>
            <a:off x="17535892" y="5615670"/>
            <a:ext cx="4026506" cy="604714"/>
          </a:xfrm>
          <a:prstGeom prst="rect">
            <a:avLst/>
          </a:prstGeom>
          <a:ln w="12700">
            <a:miter lim="400000"/>
          </a:ln>
        </p:spPr>
      </p:pic>
      <p:pic>
        <p:nvPicPr>
          <p:cNvPr id="281" name="Schermata 2021-09-14 alle 16.59.00.png" descr="Schermata 2021-09-14 alle 16.59.00.png"/>
          <p:cNvPicPr>
            <a:picLocks noChangeAspect="1"/>
          </p:cNvPicPr>
          <p:nvPr/>
        </p:nvPicPr>
        <p:blipFill>
          <a:blip r:embed="rId3">
            <a:extLst/>
          </a:blip>
          <a:stretch>
            <a:fillRect/>
          </a:stretch>
        </p:blipFill>
        <p:spPr>
          <a:xfrm>
            <a:off x="17549283" y="6161659"/>
            <a:ext cx="2832101" cy="508001"/>
          </a:xfrm>
          <a:prstGeom prst="rect">
            <a:avLst/>
          </a:prstGeom>
          <a:ln w="12700">
            <a:miter lim="400000"/>
          </a:ln>
        </p:spPr>
      </p:pic>
      <p:pic>
        <p:nvPicPr>
          <p:cNvPr id="282" name="Schermata 2021-09-14 alle 16.59.09.png" descr="Schermata 2021-09-14 alle 16.59.09.png"/>
          <p:cNvPicPr>
            <a:picLocks noChangeAspect="1"/>
          </p:cNvPicPr>
          <p:nvPr/>
        </p:nvPicPr>
        <p:blipFill>
          <a:blip r:embed="rId4">
            <a:extLst/>
          </a:blip>
          <a:stretch>
            <a:fillRect/>
          </a:stretch>
        </p:blipFill>
        <p:spPr>
          <a:xfrm>
            <a:off x="17549283" y="6604000"/>
            <a:ext cx="2832101" cy="508000"/>
          </a:xfrm>
          <a:prstGeom prst="rect">
            <a:avLst/>
          </a:prstGeom>
          <a:ln w="12700">
            <a:miter lim="400000"/>
          </a:ln>
        </p:spPr>
      </p:pic>
      <p:pic>
        <p:nvPicPr>
          <p:cNvPr id="283" name="Schermata 2021-09-14 alle 16.59.32.png" descr="Schermata 2021-09-14 alle 16.59.32.png"/>
          <p:cNvPicPr>
            <a:picLocks noChangeAspect="1"/>
          </p:cNvPicPr>
          <p:nvPr/>
        </p:nvPicPr>
        <p:blipFill>
          <a:blip r:embed="rId5">
            <a:extLst/>
          </a:blip>
          <a:stretch>
            <a:fillRect/>
          </a:stretch>
        </p:blipFill>
        <p:spPr>
          <a:xfrm>
            <a:off x="17566346" y="7229194"/>
            <a:ext cx="5562601" cy="2298701"/>
          </a:xfrm>
          <a:prstGeom prst="rect">
            <a:avLst/>
          </a:prstGeom>
          <a:ln w="12700">
            <a:miter lim="400000"/>
          </a:ln>
        </p:spPr>
      </p:pic>
      <p:pic>
        <p:nvPicPr>
          <p:cNvPr id="284" name="Schermata 2021-09-14 alle 16.59.51.png" descr="Schermata 2021-09-14 alle 16.59.51.png"/>
          <p:cNvPicPr>
            <a:picLocks noChangeAspect="1"/>
          </p:cNvPicPr>
          <p:nvPr/>
        </p:nvPicPr>
        <p:blipFill>
          <a:blip r:embed="rId6">
            <a:extLst/>
          </a:blip>
          <a:stretch>
            <a:fillRect/>
          </a:stretch>
        </p:blipFill>
        <p:spPr>
          <a:xfrm>
            <a:off x="1463351" y="9686687"/>
            <a:ext cx="10288210" cy="2232069"/>
          </a:xfrm>
          <a:prstGeom prst="rect">
            <a:avLst/>
          </a:prstGeom>
          <a:ln w="12700">
            <a:miter lim="400000"/>
          </a:ln>
        </p:spPr>
      </p:pic>
      <p:sp>
        <p:nvSpPr>
          <p:cNvPr id="285" name="E Little per il numero medio di task:"/>
          <p:cNvSpPr txBox="1"/>
          <p:nvPr/>
        </p:nvSpPr>
        <p:spPr>
          <a:xfrm>
            <a:off x="12003880" y="9656319"/>
            <a:ext cx="10078011"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solidFill>
                  <a:srgbClr val="FFFFFF"/>
                </a:solidFill>
              </a:defRPr>
            </a:lvl1pPr>
          </a:lstStyle>
          <a:p>
            <a:pPr/>
            <a:r>
              <a:t>E Little per il numero medio di task:</a:t>
            </a:r>
          </a:p>
        </p:txBody>
      </p:sp>
      <p:pic>
        <p:nvPicPr>
          <p:cNvPr id="286" name="Schermata 2021-09-14 alle 17.05.05.png" descr="Schermata 2021-09-14 alle 17.05.05.png"/>
          <p:cNvPicPr>
            <a:picLocks noChangeAspect="1"/>
          </p:cNvPicPr>
          <p:nvPr/>
        </p:nvPicPr>
        <p:blipFill>
          <a:blip r:embed="rId7">
            <a:extLst/>
          </a:blip>
          <a:stretch>
            <a:fillRect/>
          </a:stretch>
        </p:blipFill>
        <p:spPr>
          <a:xfrm>
            <a:off x="13951069" y="10566054"/>
            <a:ext cx="6987440" cy="2298701"/>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PMCSN 20/21 - Moroni, perrone"/>
          <p:cNvSpPr txBox="1"/>
          <p:nvPr>
            <p:ph type="body" idx="21"/>
          </p:nvPr>
        </p:nvSpPr>
        <p:spPr>
          <a:prstGeom prst="rect">
            <a:avLst/>
          </a:prstGeom>
        </p:spPr>
        <p:txBody>
          <a:bodyPr/>
          <a:lstStyle>
            <a:lvl1pPr>
              <a:defRPr>
                <a:solidFill>
                  <a:srgbClr val="FFFFFF"/>
                </a:solidFill>
              </a:defRPr>
            </a:lvl1pPr>
          </a:lstStyle>
          <a:p>
            <a:pPr/>
            <a:r>
              <a:t>PMCSN 20/21 - Moroni, perrone</a:t>
            </a:r>
          </a:p>
        </p:txBody>
      </p:sp>
      <p:sp>
        <p:nvSpPr>
          <p:cNvPr id="289" name="modello delle specifiche (11)"/>
          <p:cNvSpPr txBox="1"/>
          <p:nvPr>
            <p:ph type="title"/>
          </p:nvPr>
        </p:nvSpPr>
        <p:spPr>
          <a:prstGeom prst="rect">
            <a:avLst/>
          </a:prstGeom>
        </p:spPr>
        <p:txBody>
          <a:bodyPr/>
          <a:lstStyle>
            <a:lvl1pPr defTabSz="685165">
              <a:spcBef>
                <a:spcPts val="3200"/>
              </a:spcBef>
              <a:defRPr sz="7221"/>
            </a:lvl1pPr>
          </a:lstStyle>
          <a:p>
            <a:pPr/>
            <a:r>
              <a:t>modello delle specifiche (11)</a:t>
            </a:r>
          </a:p>
        </p:txBody>
      </p:sp>
      <p:sp>
        <p:nvSpPr>
          <p:cNvPr id="290" name="Per quanto riguarda il sistema nella sua interezza, abbiamo calcolato le statistiche nella seguente maniera:"/>
          <p:cNvSpPr txBox="1"/>
          <p:nvPr>
            <p:ph type="body" idx="1"/>
          </p:nvPr>
        </p:nvSpPr>
        <p:spPr>
          <a:prstGeom prst="rect">
            <a:avLst/>
          </a:prstGeom>
        </p:spPr>
        <p:txBody>
          <a:bodyPr/>
          <a:lstStyle>
            <a:lvl1pPr>
              <a:defRPr>
                <a:solidFill>
                  <a:srgbClr val="FFFFFF"/>
                </a:solidFill>
              </a:defRPr>
            </a:lvl1pPr>
          </a:lstStyle>
          <a:p>
            <a:pPr/>
            <a:r>
              <a:t>Per quanto riguarda il sistema nella sua interezza, abbiamo calcolato le statistiche nella seguente maniera:</a:t>
            </a:r>
          </a:p>
        </p:txBody>
      </p:sp>
      <p:sp>
        <p:nvSpPr>
          <p:cNvPr id="291" name="Numero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grpSp>
        <p:nvGrpSpPr>
          <p:cNvPr id="294" name="Raggruppa"/>
          <p:cNvGrpSpPr/>
          <p:nvPr/>
        </p:nvGrpSpPr>
        <p:grpSpPr>
          <a:xfrm>
            <a:off x="578552" y="5782709"/>
            <a:ext cx="10926903" cy="3338313"/>
            <a:chOff x="0" y="0"/>
            <a:chExt cx="10926901" cy="3338311"/>
          </a:xfrm>
        </p:grpSpPr>
        <p:pic>
          <p:nvPicPr>
            <p:cNvPr id="292" name="Schermata 2021-09-14 alle 17.26.34.png" descr="Schermata 2021-09-14 alle 17.26.34.png"/>
            <p:cNvPicPr>
              <a:picLocks noChangeAspect="1"/>
            </p:cNvPicPr>
            <p:nvPr/>
          </p:nvPicPr>
          <p:blipFill>
            <a:blip r:embed="rId2">
              <a:extLst/>
            </a:blip>
            <a:stretch>
              <a:fillRect/>
            </a:stretch>
          </p:blipFill>
          <p:spPr>
            <a:xfrm>
              <a:off x="0" y="0"/>
              <a:ext cx="10926902" cy="2614412"/>
            </a:xfrm>
            <a:prstGeom prst="rect">
              <a:avLst/>
            </a:prstGeom>
            <a:ln w="12700" cap="flat">
              <a:noFill/>
              <a:miter lim="400000"/>
            </a:ln>
            <a:effectLst/>
          </p:spPr>
        </p:pic>
        <p:sp>
          <p:nvSpPr>
            <p:cNvPr id="293" name="Caption"/>
            <p:cNvSpPr/>
            <p:nvPr/>
          </p:nvSpPr>
          <p:spPr>
            <a:xfrm>
              <a:off x="0" y="2716011"/>
              <a:ext cx="10926902" cy="622301"/>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algn="ctr">
                <a:spcBef>
                  <a:spcPts val="0"/>
                </a:spcBef>
                <a:defRPr>
                  <a:solidFill>
                    <a:srgbClr val="FFFFFF"/>
                  </a:solidFill>
                </a:defRPr>
              </a:lvl1pPr>
            </a:lstStyle>
            <a:p>
              <a:pPr/>
              <a:r>
                <a:t>Calcoli effettuati per il throughput</a:t>
              </a:r>
            </a:p>
          </p:txBody>
        </p:sp>
      </p:grpSp>
      <p:grpSp>
        <p:nvGrpSpPr>
          <p:cNvPr id="297" name="Raggruppa"/>
          <p:cNvGrpSpPr/>
          <p:nvPr/>
        </p:nvGrpSpPr>
        <p:grpSpPr>
          <a:xfrm>
            <a:off x="12087028" y="5782709"/>
            <a:ext cx="11268448" cy="3338313"/>
            <a:chOff x="0" y="0"/>
            <a:chExt cx="11268446" cy="3338311"/>
          </a:xfrm>
        </p:grpSpPr>
        <p:pic>
          <p:nvPicPr>
            <p:cNvPr id="295" name="Schermata 2021-09-14 alle 17.26.54.png" descr="Schermata 2021-09-14 alle 17.26.54.png"/>
            <p:cNvPicPr>
              <a:picLocks noChangeAspect="1"/>
            </p:cNvPicPr>
            <p:nvPr/>
          </p:nvPicPr>
          <p:blipFill>
            <a:blip r:embed="rId3">
              <a:extLst/>
            </a:blip>
            <a:stretch>
              <a:fillRect/>
            </a:stretch>
          </p:blipFill>
          <p:spPr>
            <a:xfrm>
              <a:off x="0" y="0"/>
              <a:ext cx="11268447" cy="2614412"/>
            </a:xfrm>
            <a:prstGeom prst="rect">
              <a:avLst/>
            </a:prstGeom>
            <a:ln w="12700" cap="flat">
              <a:noFill/>
              <a:miter lim="400000"/>
            </a:ln>
            <a:effectLst/>
          </p:spPr>
        </p:pic>
        <p:sp>
          <p:nvSpPr>
            <p:cNvPr id="296" name="Caption"/>
            <p:cNvSpPr/>
            <p:nvPr/>
          </p:nvSpPr>
          <p:spPr>
            <a:xfrm>
              <a:off x="0" y="2716011"/>
              <a:ext cx="11268447" cy="622301"/>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algn="ctr">
                <a:spcBef>
                  <a:spcPts val="0"/>
                </a:spcBef>
                <a:defRPr>
                  <a:solidFill>
                    <a:srgbClr val="FFFFFF"/>
                  </a:solidFill>
                </a:defRPr>
              </a:lvl1pPr>
            </a:lstStyle>
            <a:p>
              <a:pPr/>
              <a:r>
                <a:t>Per quanto riguarda il numero di job nel sistema</a:t>
              </a:r>
            </a:p>
          </p:txBody>
        </p:sp>
      </p:grpSp>
      <p:grpSp>
        <p:nvGrpSpPr>
          <p:cNvPr id="300" name="Raggruppa"/>
          <p:cNvGrpSpPr/>
          <p:nvPr/>
        </p:nvGrpSpPr>
        <p:grpSpPr>
          <a:xfrm>
            <a:off x="7157701" y="9495798"/>
            <a:ext cx="10068599" cy="3338313"/>
            <a:chOff x="0" y="0"/>
            <a:chExt cx="10068598" cy="3338311"/>
          </a:xfrm>
        </p:grpSpPr>
        <p:pic>
          <p:nvPicPr>
            <p:cNvPr id="298" name="Schermata 2021-09-14 alle 17.27.11.png" descr="Schermata 2021-09-14 alle 17.27.11.png"/>
            <p:cNvPicPr>
              <a:picLocks noChangeAspect="1"/>
            </p:cNvPicPr>
            <p:nvPr/>
          </p:nvPicPr>
          <p:blipFill>
            <a:blip r:embed="rId4">
              <a:extLst/>
            </a:blip>
            <a:stretch>
              <a:fillRect/>
            </a:stretch>
          </p:blipFill>
          <p:spPr>
            <a:xfrm>
              <a:off x="0" y="0"/>
              <a:ext cx="10068599" cy="2614412"/>
            </a:xfrm>
            <a:prstGeom prst="rect">
              <a:avLst/>
            </a:prstGeom>
            <a:ln w="12700" cap="flat">
              <a:noFill/>
              <a:miter lim="400000"/>
            </a:ln>
            <a:effectLst/>
          </p:spPr>
        </p:pic>
        <p:sp>
          <p:nvSpPr>
            <p:cNvPr id="299" name="Caption"/>
            <p:cNvSpPr/>
            <p:nvPr/>
          </p:nvSpPr>
          <p:spPr>
            <a:xfrm>
              <a:off x="0" y="2716011"/>
              <a:ext cx="10068599" cy="622301"/>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algn="ctr">
                <a:spcBef>
                  <a:spcPts val="0"/>
                </a:spcBef>
                <a:defRPr>
                  <a:solidFill>
                    <a:srgbClr val="FFFFFF"/>
                  </a:solidFill>
                </a:defRPr>
              </a:lvl1pPr>
            </a:lstStyle>
            <a:p>
              <a:pPr/>
              <a:r>
                <a:t>Per quanto riguarda i tempi di risposta</a:t>
              </a:r>
            </a:p>
          </p:txBody>
        </p:sp>
      </p:gr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PMCSN 20/21 - Moroni, perrone"/>
          <p:cNvSpPr txBox="1"/>
          <p:nvPr>
            <p:ph type="body" idx="21"/>
          </p:nvPr>
        </p:nvSpPr>
        <p:spPr>
          <a:prstGeom prst="rect">
            <a:avLst/>
          </a:prstGeom>
        </p:spPr>
        <p:txBody>
          <a:bodyPr/>
          <a:lstStyle>
            <a:lvl1pPr>
              <a:defRPr>
                <a:solidFill>
                  <a:srgbClr val="FFFFFF"/>
                </a:solidFill>
              </a:defRPr>
            </a:lvl1pPr>
          </a:lstStyle>
          <a:p>
            <a:pPr/>
            <a:r>
              <a:t>PMCSN 20/21 - Moroni, perrone</a:t>
            </a:r>
          </a:p>
        </p:txBody>
      </p:sp>
      <p:sp>
        <p:nvSpPr>
          <p:cNvPr id="303" name="modello Computazionale - generatore di lehmer"/>
          <p:cNvSpPr txBox="1"/>
          <p:nvPr>
            <p:ph type="title"/>
          </p:nvPr>
        </p:nvSpPr>
        <p:spPr>
          <a:prstGeom prst="rect">
            <a:avLst/>
          </a:prstGeom>
        </p:spPr>
        <p:txBody>
          <a:bodyPr/>
          <a:lstStyle>
            <a:lvl1pPr defTabSz="685165">
              <a:spcBef>
                <a:spcPts val="3200"/>
              </a:spcBef>
              <a:defRPr sz="7221"/>
            </a:lvl1pPr>
          </a:lstStyle>
          <a:p>
            <a:pPr/>
            <a:r>
              <a:t>modello Computazionale - generatore di lehmer</a:t>
            </a:r>
          </a:p>
        </p:txBody>
      </p:sp>
      <p:sp>
        <p:nvSpPr>
          <p:cNvPr id="304" name="Per generare gli eventi randomicamente ci si è basati sul generatore di Lehmer.…"/>
          <p:cNvSpPr txBox="1"/>
          <p:nvPr>
            <p:ph type="body" idx="1"/>
          </p:nvPr>
        </p:nvSpPr>
        <p:spPr>
          <a:prstGeom prst="rect">
            <a:avLst/>
          </a:prstGeom>
        </p:spPr>
        <p:txBody>
          <a:bodyPr/>
          <a:lstStyle/>
          <a:p>
            <a:pPr marL="558800" indent="-558800" defTabSz="726440">
              <a:spcBef>
                <a:spcPts val="3400"/>
              </a:spcBef>
              <a:defRPr sz="4224">
                <a:solidFill>
                  <a:srgbClr val="FFFFFF"/>
                </a:solidFill>
              </a:defRPr>
            </a:pPr>
            <a:r>
              <a:t>Per generare gli eventi randomicamente ci si è basati sul </a:t>
            </a:r>
            <a:r>
              <a:rPr>
                <a:solidFill>
                  <a:schemeClr val="accent1">
                    <a:hueOff val="104794"/>
                    <a:lumOff val="-8431"/>
                  </a:schemeClr>
                </a:solidFill>
              </a:rPr>
              <a:t>generatore di Lehmer</a:t>
            </a:r>
            <a:r>
              <a:t>.</a:t>
            </a:r>
          </a:p>
          <a:p>
            <a:pPr marL="558800" indent="-558800" defTabSz="726440">
              <a:spcBef>
                <a:spcPts val="3400"/>
              </a:spcBef>
              <a:defRPr sz="4224">
                <a:solidFill>
                  <a:srgbClr val="FFFFFF"/>
                </a:solidFill>
              </a:defRPr>
            </a:pPr>
            <a:r>
              <a:t>Un buon generatore deve garantire randomicità, portabilità, controllabilità ed efficienza per poter produrre risultati che siano statisticamente indistinguibili.</a:t>
            </a:r>
          </a:p>
          <a:p>
            <a:pPr marL="558800" indent="-558800" defTabSz="726440">
              <a:spcBef>
                <a:spcPts val="3400"/>
              </a:spcBef>
              <a:defRPr sz="4224">
                <a:solidFill>
                  <a:srgbClr val="FFFFFF"/>
                </a:solidFill>
              </a:defRPr>
            </a:pPr>
            <a:r>
              <a:t>L’algoritmo ci consente di creare degli streams di numeri ricorsivamente, utilizzando due valori: moltiplicatore, modulo.</a:t>
            </a:r>
          </a:p>
          <a:p>
            <a:pPr marL="558800" indent="-558800" defTabSz="726440">
              <a:spcBef>
                <a:spcPts val="3400"/>
              </a:spcBef>
              <a:defRPr sz="4224">
                <a:solidFill>
                  <a:srgbClr val="FFFFFF"/>
                </a:solidFill>
              </a:defRPr>
            </a:pPr>
            <a:r>
              <a:t>Bisogna prestare particolare attenzione al fatto che i numeri generati si possono ripetere con una certa periodicità. </a:t>
            </a:r>
          </a:p>
          <a:p>
            <a:pPr marL="558800" indent="-558800" defTabSz="726440">
              <a:spcBef>
                <a:spcPts val="3400"/>
              </a:spcBef>
              <a:defRPr sz="4224">
                <a:solidFill>
                  <a:srgbClr val="FFFFFF"/>
                </a:solidFill>
              </a:defRPr>
            </a:pPr>
            <a:r>
              <a:t>Importante la scelta del seed per poter offrire ripetibilità alla simulazione ed evitare che i numeri generati seguano pattern specifici.</a:t>
            </a:r>
          </a:p>
        </p:txBody>
      </p:sp>
      <p:sp>
        <p:nvSpPr>
          <p:cNvPr id="305" name="Numero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PMCSN 20/21 - Moroni, perrone"/>
          <p:cNvSpPr txBox="1"/>
          <p:nvPr>
            <p:ph type="body" idx="21"/>
          </p:nvPr>
        </p:nvSpPr>
        <p:spPr>
          <a:prstGeom prst="rect">
            <a:avLst/>
          </a:prstGeom>
        </p:spPr>
        <p:txBody>
          <a:bodyPr/>
          <a:lstStyle>
            <a:lvl1pPr>
              <a:defRPr>
                <a:solidFill>
                  <a:srgbClr val="FFFFFF"/>
                </a:solidFill>
              </a:defRPr>
            </a:lvl1pPr>
          </a:lstStyle>
          <a:p>
            <a:pPr/>
            <a:r>
              <a:t>PMCSN 20/21 - Moroni, perrone</a:t>
            </a:r>
          </a:p>
        </p:txBody>
      </p:sp>
      <p:sp>
        <p:nvSpPr>
          <p:cNvPr id="308" name="modello Computazionale - scelta dei seed"/>
          <p:cNvSpPr txBox="1"/>
          <p:nvPr>
            <p:ph type="title"/>
          </p:nvPr>
        </p:nvSpPr>
        <p:spPr>
          <a:prstGeom prst="rect">
            <a:avLst/>
          </a:prstGeom>
        </p:spPr>
        <p:txBody>
          <a:bodyPr/>
          <a:lstStyle>
            <a:lvl1pPr defTabSz="685165">
              <a:spcBef>
                <a:spcPts val="3200"/>
              </a:spcBef>
              <a:defRPr sz="7221"/>
            </a:lvl1pPr>
          </a:lstStyle>
          <a:p>
            <a:pPr/>
            <a:r>
              <a:t>modello Computazionale - scelta dei seed</a:t>
            </a:r>
          </a:p>
        </p:txBody>
      </p:sp>
      <p:sp>
        <p:nvSpPr>
          <p:cNvPr id="309" name="Uno degli aspetti più critici della simulazione.…"/>
          <p:cNvSpPr txBox="1"/>
          <p:nvPr>
            <p:ph type="body" idx="1"/>
          </p:nvPr>
        </p:nvSpPr>
        <p:spPr>
          <a:prstGeom prst="rect">
            <a:avLst/>
          </a:prstGeom>
        </p:spPr>
        <p:txBody>
          <a:bodyPr/>
          <a:lstStyle/>
          <a:p>
            <a:pPr>
              <a:defRPr>
                <a:solidFill>
                  <a:srgbClr val="FFFFFF"/>
                </a:solidFill>
              </a:defRPr>
            </a:pPr>
            <a:r>
              <a:t>Uno degli aspetti più critici della simulazione.</a:t>
            </a:r>
          </a:p>
          <a:p>
            <a:pPr>
              <a:defRPr>
                <a:solidFill>
                  <a:srgbClr val="FFFFFF"/>
                </a:solidFill>
              </a:defRPr>
            </a:pPr>
          </a:p>
          <a:p>
            <a:pPr>
              <a:defRPr>
                <a:solidFill>
                  <a:srgbClr val="FFFFFF"/>
                </a:solidFill>
              </a:defRPr>
            </a:pPr>
            <a:r>
              <a:t>Per selezionare un insieme di seed candidati ci siamo affidati al test del </a:t>
            </a:r>
            <a:r>
              <a:rPr>
                <a:solidFill>
                  <a:schemeClr val="accent1">
                    <a:hueOff val="104794"/>
                    <a:lumOff val="-8431"/>
                  </a:schemeClr>
                </a:solidFill>
              </a:rPr>
              <a:t>Chi-Quadro di Pearson</a:t>
            </a:r>
            <a:r>
              <a:t> (o della bontà dell’adattamento).</a:t>
            </a:r>
          </a:p>
          <a:p>
            <a:pPr>
              <a:defRPr>
                <a:solidFill>
                  <a:srgbClr val="FFFFFF"/>
                </a:solidFill>
              </a:defRPr>
            </a:pPr>
          </a:p>
          <a:p>
            <a:pPr>
              <a:defRPr>
                <a:solidFill>
                  <a:srgbClr val="FFFFFF"/>
                </a:solidFill>
              </a:defRPr>
            </a:pPr>
            <a:r>
              <a:t>Vogliamo verificare che i valori prodotti dai seed siano sufficientemente randomici</a:t>
            </a:r>
          </a:p>
        </p:txBody>
      </p:sp>
      <p:sp>
        <p:nvSpPr>
          <p:cNvPr id="310" name="Numero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PMCSN 20/21 - Moroni, perrone"/>
          <p:cNvSpPr txBox="1"/>
          <p:nvPr>
            <p:ph type="body" idx="21"/>
          </p:nvPr>
        </p:nvSpPr>
        <p:spPr>
          <a:prstGeom prst="rect">
            <a:avLst/>
          </a:prstGeom>
        </p:spPr>
        <p:txBody>
          <a:bodyPr/>
          <a:lstStyle>
            <a:lvl1pPr>
              <a:defRPr>
                <a:solidFill>
                  <a:srgbClr val="FFFFFF"/>
                </a:solidFill>
              </a:defRPr>
            </a:lvl1pPr>
          </a:lstStyle>
          <a:p>
            <a:pPr/>
            <a:r>
              <a:t>PMCSN 20/21 - Moroni, perrone</a:t>
            </a:r>
          </a:p>
        </p:txBody>
      </p:sp>
      <p:sp>
        <p:nvSpPr>
          <p:cNvPr id="170" name="contenuti in ordine di progettazione"/>
          <p:cNvSpPr txBox="1"/>
          <p:nvPr>
            <p:ph type="title"/>
          </p:nvPr>
        </p:nvSpPr>
        <p:spPr>
          <a:prstGeom prst="rect">
            <a:avLst/>
          </a:prstGeom>
        </p:spPr>
        <p:txBody>
          <a:bodyPr/>
          <a:lstStyle>
            <a:lvl1pPr defTabSz="685165">
              <a:spcBef>
                <a:spcPts val="3200"/>
              </a:spcBef>
              <a:defRPr sz="7221"/>
            </a:lvl1pPr>
          </a:lstStyle>
          <a:p>
            <a:pPr/>
            <a:r>
              <a:t>contenuti in ordine di progettazione</a:t>
            </a:r>
          </a:p>
        </p:txBody>
      </p:sp>
      <p:sp>
        <p:nvSpPr>
          <p:cNvPr id="171" name="Introduzione…"/>
          <p:cNvSpPr txBox="1"/>
          <p:nvPr>
            <p:ph type="body" idx="1"/>
          </p:nvPr>
        </p:nvSpPr>
        <p:spPr>
          <a:prstGeom prst="rect">
            <a:avLst/>
          </a:prstGeom>
        </p:spPr>
        <p:txBody>
          <a:bodyPr/>
          <a:lstStyle/>
          <a:p>
            <a:pPr marL="527050" indent="-527050" defTabSz="685165">
              <a:spcBef>
                <a:spcPts val="3200"/>
              </a:spcBef>
              <a:defRPr sz="3984">
                <a:solidFill>
                  <a:srgbClr val="FFFFFF"/>
                </a:solidFill>
              </a:defRPr>
            </a:pPr>
            <a:r>
              <a:t>Introduzione</a:t>
            </a:r>
          </a:p>
          <a:p>
            <a:pPr marL="527050" indent="-527050" defTabSz="685165">
              <a:spcBef>
                <a:spcPts val="3200"/>
              </a:spcBef>
              <a:defRPr sz="3984">
                <a:solidFill>
                  <a:srgbClr val="FFFFFF"/>
                </a:solidFill>
              </a:defRPr>
            </a:pPr>
            <a:r>
              <a:t>Goal e obiettivi</a:t>
            </a:r>
          </a:p>
          <a:p>
            <a:pPr marL="527050" indent="-527050" defTabSz="685165">
              <a:spcBef>
                <a:spcPts val="3200"/>
              </a:spcBef>
              <a:defRPr sz="3984">
                <a:solidFill>
                  <a:srgbClr val="FFFFFF"/>
                </a:solidFill>
              </a:defRPr>
            </a:pPr>
            <a:r>
              <a:t>Descrizione del sistema e modello concettuale</a:t>
            </a:r>
          </a:p>
          <a:p>
            <a:pPr marL="527050" indent="-527050" defTabSz="685165">
              <a:spcBef>
                <a:spcPts val="3200"/>
              </a:spcBef>
              <a:defRPr sz="3984">
                <a:solidFill>
                  <a:srgbClr val="FFFFFF"/>
                </a:solidFill>
              </a:defRPr>
            </a:pPr>
            <a:r>
              <a:t>Modello delle specifiche</a:t>
            </a:r>
          </a:p>
          <a:p>
            <a:pPr marL="527050" indent="-527050" defTabSz="685165">
              <a:spcBef>
                <a:spcPts val="3200"/>
              </a:spcBef>
              <a:defRPr sz="3984">
                <a:solidFill>
                  <a:srgbClr val="FFFFFF"/>
                </a:solidFill>
              </a:defRPr>
            </a:pPr>
            <a:r>
              <a:t>Modello computazionale</a:t>
            </a:r>
          </a:p>
          <a:p>
            <a:pPr marL="527050" indent="-527050" defTabSz="685165">
              <a:spcBef>
                <a:spcPts val="3200"/>
              </a:spcBef>
              <a:defRPr sz="3984">
                <a:solidFill>
                  <a:srgbClr val="FFFFFF"/>
                </a:solidFill>
              </a:defRPr>
            </a:pPr>
            <a:r>
              <a:t>Verifica e Validazione</a:t>
            </a:r>
          </a:p>
          <a:p>
            <a:pPr marL="527050" indent="-527050" defTabSz="685165">
              <a:spcBef>
                <a:spcPts val="3200"/>
              </a:spcBef>
              <a:defRPr sz="3984">
                <a:solidFill>
                  <a:srgbClr val="FFFFFF"/>
                </a:solidFill>
              </a:defRPr>
            </a:pPr>
            <a:r>
              <a:t>Grafici dei risultati</a:t>
            </a:r>
          </a:p>
          <a:p>
            <a:pPr marL="527050" indent="-527050" defTabSz="685165">
              <a:spcBef>
                <a:spcPts val="3200"/>
              </a:spcBef>
              <a:defRPr sz="3984">
                <a:solidFill>
                  <a:srgbClr val="FFFFFF"/>
                </a:solidFill>
              </a:defRPr>
            </a:pPr>
            <a:r>
              <a:t>Conclusioni</a:t>
            </a:r>
          </a:p>
        </p:txBody>
      </p:sp>
      <p:sp>
        <p:nvSpPr>
          <p:cNvPr id="172" name="Numero diapositiva"/>
          <p:cNvSpPr txBox="1"/>
          <p:nvPr>
            <p:ph type="sldNum" sz="quarter" idx="4294967295"/>
          </p:nvPr>
        </p:nvSpPr>
        <p:spPr>
          <a:xfrm>
            <a:off x="23279100" y="609600"/>
            <a:ext cx="333748" cy="635000"/>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12" name="PMCSN 20/21 - Moroni, perrone"/>
          <p:cNvSpPr txBox="1"/>
          <p:nvPr>
            <p:ph type="body" idx="21"/>
          </p:nvPr>
        </p:nvSpPr>
        <p:spPr>
          <a:prstGeom prst="rect">
            <a:avLst/>
          </a:prstGeom>
        </p:spPr>
        <p:txBody>
          <a:bodyPr/>
          <a:lstStyle>
            <a:lvl1pPr>
              <a:defRPr>
                <a:solidFill>
                  <a:srgbClr val="FFFFFF"/>
                </a:solidFill>
              </a:defRPr>
            </a:lvl1pPr>
          </a:lstStyle>
          <a:p>
            <a:pPr/>
            <a:r>
              <a:t>PMCSN 20/21 - Moroni, perrone</a:t>
            </a:r>
          </a:p>
        </p:txBody>
      </p:sp>
      <p:sp>
        <p:nvSpPr>
          <p:cNvPr id="313" name="modello Computazionale - scelta dei seed (2)"/>
          <p:cNvSpPr txBox="1"/>
          <p:nvPr>
            <p:ph type="title"/>
          </p:nvPr>
        </p:nvSpPr>
        <p:spPr>
          <a:prstGeom prst="rect">
            <a:avLst/>
          </a:prstGeom>
        </p:spPr>
        <p:txBody>
          <a:bodyPr/>
          <a:lstStyle>
            <a:lvl1pPr defTabSz="685165">
              <a:spcBef>
                <a:spcPts val="3200"/>
              </a:spcBef>
              <a:defRPr sz="7221"/>
            </a:lvl1pPr>
          </a:lstStyle>
          <a:p>
            <a:pPr/>
            <a:r>
              <a:t>modello Computazionale - scelta dei seed (2)</a:t>
            </a:r>
          </a:p>
        </p:txBody>
      </p:sp>
      <p:sp>
        <p:nvSpPr>
          <p:cNvPr id="314" name="Vengono prodotti due risultati: il primo è il risultato del test calcolato per la popolazione che si sta valutando (chi_test), il secondo è il valore critico ricavato dalla distribuzione della    dipendente dalla distribuzione (x).…"/>
          <p:cNvSpPr txBox="1"/>
          <p:nvPr>
            <p:ph type="body" idx="1"/>
          </p:nvPr>
        </p:nvSpPr>
        <p:spPr>
          <a:prstGeom prst="rect">
            <a:avLst/>
          </a:prstGeom>
        </p:spPr>
        <p:txBody>
          <a:bodyPr/>
          <a:lstStyle/>
          <a:p>
            <a:pPr>
              <a:defRPr>
                <a:solidFill>
                  <a:srgbClr val="FFFFFF"/>
                </a:solidFill>
              </a:defRPr>
            </a:pPr>
            <a:r>
              <a:t>Vengono prodotti due risultati: il primo è il risultato del test calcolato per la popolazione che si sta valutando (chi_test), il secondo è il valore critico ricavato dalla distribuzione della  </a:t>
            </a:r>
            <a14:m>
              <m:oMath>
                <m:r>
                  <a:rPr xmlns:a="http://schemas.openxmlformats.org/drawingml/2006/main" sz="4850" i="1">
                    <a:solidFill>
                      <a:srgbClr val="FEFEFE"/>
                    </a:solidFill>
                    <a:latin typeface="Cambria Math" panose="02040503050406030204" pitchFamily="18" charset="0"/>
                  </a:rPr>
                  <m:t>χ</m:t>
                </m:r>
                <m:r>
                  <a:rPr xmlns:a="http://schemas.openxmlformats.org/drawingml/2006/main" sz="4850" i="1">
                    <a:solidFill>
                      <a:srgbClr val="FEFEFE"/>
                    </a:solidFill>
                    <a:latin typeface="Cambria Math" panose="02040503050406030204" pitchFamily="18" charset="0"/>
                  </a:rPr>
                  <m:t>2</m:t>
                </m:r>
              </m:oMath>
            </a14:m>
            <a:r>
              <a:t> dipendente dalla distribuzione (x).</a:t>
            </a:r>
          </a:p>
          <a:p>
            <a:pPr>
              <a:defRPr>
                <a:solidFill>
                  <a:srgbClr val="FFFFFF"/>
                </a:solidFill>
              </a:defRPr>
            </a:pPr>
            <a:r>
              <a:t>Gli output vengono usati per formulare l’ipotesi nulla e l’ipotesi alternativa</a:t>
            </a:r>
          </a:p>
        </p:txBody>
      </p:sp>
      <p:sp>
        <p:nvSpPr>
          <p:cNvPr id="315" name="Numero diapositiva"/>
          <p:cNvSpPr txBox="1"/>
          <p:nvPr>
            <p:ph type="sldNum" sz="quarter" idx="4294967295"/>
          </p:nvPr>
        </p:nvSpPr>
        <p:spPr>
          <a:xfrm>
            <a:off x="23253427" y="609600"/>
            <a:ext cx="359421" cy="635000"/>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pic>
        <p:nvPicPr>
          <p:cNvPr id="316" name="Schermata 2021-09-14 alle 17.57.16.png" descr="Schermata 2021-09-14 alle 17.57.16.png"/>
          <p:cNvPicPr>
            <a:picLocks noChangeAspect="1"/>
          </p:cNvPicPr>
          <p:nvPr/>
        </p:nvPicPr>
        <p:blipFill>
          <a:blip r:embed="rId2">
            <a:extLst/>
          </a:blip>
          <a:stretch>
            <a:fillRect/>
          </a:stretch>
        </p:blipFill>
        <p:spPr>
          <a:xfrm>
            <a:off x="1478901" y="8117812"/>
            <a:ext cx="3548140" cy="742634"/>
          </a:xfrm>
          <a:prstGeom prst="rect">
            <a:avLst/>
          </a:prstGeom>
          <a:ln w="12700">
            <a:miter lim="400000"/>
          </a:ln>
        </p:spPr>
      </p:pic>
      <p:pic>
        <p:nvPicPr>
          <p:cNvPr id="317" name="Schermata 2021-09-14 alle 17.57.27.png" descr="Schermata 2021-09-14 alle 17.57.27.png"/>
          <p:cNvPicPr>
            <a:picLocks noChangeAspect="1"/>
          </p:cNvPicPr>
          <p:nvPr/>
        </p:nvPicPr>
        <p:blipFill>
          <a:blip r:embed="rId3">
            <a:extLst/>
          </a:blip>
          <a:stretch>
            <a:fillRect/>
          </a:stretch>
        </p:blipFill>
        <p:spPr>
          <a:xfrm>
            <a:off x="5604609" y="8117812"/>
            <a:ext cx="3775054" cy="742634"/>
          </a:xfrm>
          <a:prstGeom prst="rect">
            <a:avLst/>
          </a:prstGeom>
          <a:ln w="12700">
            <a:miter lim="400000"/>
          </a:ln>
        </p:spPr>
      </p:pic>
      <p:sp>
        <p:nvSpPr>
          <p:cNvPr id="318" name="Se l’ipotesi alternativa viene confermata,"/>
          <p:cNvSpPr txBox="1"/>
          <p:nvPr/>
        </p:nvSpPr>
        <p:spPr>
          <a:xfrm>
            <a:off x="9957231" y="8019229"/>
            <a:ext cx="11417505"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Se l’ipotesi alternativa viene confermata,</a:t>
            </a:r>
          </a:p>
        </p:txBody>
      </p:sp>
      <p:sp>
        <p:nvSpPr>
          <p:cNvPr id="319" name="è necessario rigettare l’ipotesi nulla e, quindi, considerare il seed osservato come inadatto."/>
          <p:cNvSpPr txBox="1"/>
          <p:nvPr/>
        </p:nvSpPr>
        <p:spPr>
          <a:xfrm>
            <a:off x="1413441" y="8927149"/>
            <a:ext cx="22213284" cy="177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solidFill>
                  <a:srgbClr val="FFFFFF"/>
                </a:solidFill>
              </a:defRPr>
            </a:lvl1pPr>
          </a:lstStyle>
          <a:p>
            <a:pPr/>
            <a:r>
              <a:t>è necessario rigettare l’ipotesi nulla e, quindi, considerare il seed osservato come inadatto.</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PMCSN 20/21 - Moroni, perrone"/>
          <p:cNvSpPr txBox="1"/>
          <p:nvPr>
            <p:ph type="body" idx="21"/>
          </p:nvPr>
        </p:nvSpPr>
        <p:spPr>
          <a:prstGeom prst="rect">
            <a:avLst/>
          </a:prstGeom>
        </p:spPr>
        <p:txBody>
          <a:bodyPr/>
          <a:lstStyle>
            <a:lvl1pPr>
              <a:defRPr>
                <a:solidFill>
                  <a:srgbClr val="FFFFFF"/>
                </a:solidFill>
              </a:defRPr>
            </a:lvl1pPr>
          </a:lstStyle>
          <a:p>
            <a:pPr/>
            <a:r>
              <a:t>PMCSN 20/21 - Moroni, perrone</a:t>
            </a:r>
          </a:p>
        </p:txBody>
      </p:sp>
      <p:sp>
        <p:nvSpPr>
          <p:cNvPr id="322" name="modello Computazionale - scelta dei seed (2)"/>
          <p:cNvSpPr txBox="1"/>
          <p:nvPr>
            <p:ph type="title"/>
          </p:nvPr>
        </p:nvSpPr>
        <p:spPr>
          <a:prstGeom prst="rect">
            <a:avLst/>
          </a:prstGeom>
        </p:spPr>
        <p:txBody>
          <a:bodyPr/>
          <a:lstStyle>
            <a:lvl1pPr defTabSz="685165">
              <a:spcBef>
                <a:spcPts val="3200"/>
              </a:spcBef>
              <a:defRPr sz="7221"/>
            </a:lvl1pPr>
          </a:lstStyle>
          <a:p>
            <a:pPr/>
            <a:r>
              <a:t>modello Computazionale - scelta dei seed (2)</a:t>
            </a:r>
          </a:p>
        </p:txBody>
      </p:sp>
      <p:sp>
        <p:nvSpPr>
          <p:cNvPr id="323" name="Si riportano ora i semi riferiti alle 5 replicazioni per l’algoritmo 1 del transient-state…"/>
          <p:cNvSpPr txBox="1"/>
          <p:nvPr>
            <p:ph type="body" idx="1"/>
          </p:nvPr>
        </p:nvSpPr>
        <p:spPr>
          <a:prstGeom prst="rect">
            <a:avLst/>
          </a:prstGeom>
        </p:spPr>
        <p:txBody>
          <a:bodyPr/>
          <a:lstStyle/>
          <a:p>
            <a:pPr>
              <a:defRPr>
                <a:solidFill>
                  <a:srgbClr val="FFFFFF"/>
                </a:solidFill>
              </a:defRPr>
            </a:pPr>
            <a:r>
              <a:t>Si riportano ora i semi riferiti alle 5 replicazioni per l’algoritmo 1 del transient-state</a:t>
            </a:r>
          </a:p>
          <a:p>
            <a:pPr/>
          </a:p>
          <a:p>
            <a:pPr>
              <a:defRPr>
                <a:solidFill>
                  <a:srgbClr val="FFFFFF"/>
                </a:solidFill>
              </a:defRPr>
            </a:pPr>
            <a:r>
              <a:t>Dal test è possibile notare come la nostra ipotesi alternativa H1 sia sempre la stessa essendo dipendente dalla distribuzione della popolazione.</a:t>
            </a:r>
          </a:p>
          <a:p>
            <a:pPr>
              <a:defRPr>
                <a:solidFill>
                  <a:srgbClr val="FFFFFF"/>
                </a:solidFill>
              </a:defRPr>
            </a:pPr>
            <a:r>
              <a:t>Da questa verifica abbiamo capito che non dovevamo scartare alcun seme, dato che non abbiamo mai dovuto rigettare l’ipotesi nulla.</a:t>
            </a:r>
          </a:p>
        </p:txBody>
      </p:sp>
      <p:sp>
        <p:nvSpPr>
          <p:cNvPr id="324" name="Numero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pic>
        <p:nvPicPr>
          <p:cNvPr id="325" name="Schermata 2021-09-14 alle 18.05.49.png" descr="Schermata 2021-09-14 alle 18.05.49.png"/>
          <p:cNvPicPr>
            <a:picLocks noChangeAspect="1"/>
          </p:cNvPicPr>
          <p:nvPr/>
        </p:nvPicPr>
        <p:blipFill>
          <a:blip r:embed="rId2">
            <a:extLst/>
          </a:blip>
          <a:stretch>
            <a:fillRect/>
          </a:stretch>
        </p:blipFill>
        <p:spPr>
          <a:xfrm>
            <a:off x="3290805" y="4839096"/>
            <a:ext cx="12758583" cy="2332214"/>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PMCSN 20/21 - Moroni, perrone"/>
          <p:cNvSpPr txBox="1"/>
          <p:nvPr>
            <p:ph type="body" idx="21"/>
          </p:nvPr>
        </p:nvSpPr>
        <p:spPr>
          <a:prstGeom prst="rect">
            <a:avLst/>
          </a:prstGeom>
        </p:spPr>
        <p:txBody>
          <a:bodyPr/>
          <a:lstStyle>
            <a:lvl1pPr>
              <a:defRPr>
                <a:solidFill>
                  <a:srgbClr val="FFFFFF"/>
                </a:solidFill>
              </a:defRPr>
            </a:lvl1pPr>
          </a:lstStyle>
          <a:p>
            <a:pPr/>
            <a:r>
              <a:t>PMCSN 20/21 - Moroni, perrone</a:t>
            </a:r>
          </a:p>
        </p:txBody>
      </p:sp>
      <p:sp>
        <p:nvSpPr>
          <p:cNvPr id="328" name="modello Computazionale - scelta dei seed (3)"/>
          <p:cNvSpPr txBox="1"/>
          <p:nvPr>
            <p:ph type="title"/>
          </p:nvPr>
        </p:nvSpPr>
        <p:spPr>
          <a:prstGeom prst="rect">
            <a:avLst/>
          </a:prstGeom>
        </p:spPr>
        <p:txBody>
          <a:bodyPr/>
          <a:lstStyle>
            <a:lvl1pPr defTabSz="685165">
              <a:spcBef>
                <a:spcPts val="3200"/>
              </a:spcBef>
              <a:defRPr sz="7221"/>
            </a:lvl1pPr>
          </a:lstStyle>
          <a:p>
            <a:pPr/>
            <a:r>
              <a:t>modello Computazionale - scelta dei seed (3)</a:t>
            </a:r>
          </a:p>
        </p:txBody>
      </p:sp>
      <p:sp>
        <p:nvSpPr>
          <p:cNvPr id="329" name="La seconda verifica che abbiamo effettuato è quanto i seed fossero correlati tra loro e, di conseguenza, quanto la dipendenza tra le popolazioni possa influire sulle nostre simulazioni.…"/>
          <p:cNvSpPr txBox="1"/>
          <p:nvPr>
            <p:ph type="body" idx="1"/>
          </p:nvPr>
        </p:nvSpPr>
        <p:spPr>
          <a:prstGeom prst="rect">
            <a:avLst/>
          </a:prstGeom>
        </p:spPr>
        <p:txBody>
          <a:bodyPr/>
          <a:lstStyle/>
          <a:p>
            <a:pPr>
              <a:defRPr>
                <a:solidFill>
                  <a:srgbClr val="FFFFFF"/>
                </a:solidFill>
              </a:defRPr>
            </a:pPr>
            <a:r>
              <a:t>La seconda verifica che abbiamo effettuato è quanto i seed fossero correlati tra loro e, di conseguenza, quanto la dipendenza tra le popolazioni possa influire sulle nostre simulazioni.</a:t>
            </a:r>
          </a:p>
          <a:p>
            <a:pPr>
              <a:defRPr>
                <a:solidFill>
                  <a:srgbClr val="FFFFFF"/>
                </a:solidFill>
              </a:defRPr>
            </a:pPr>
            <a:r>
              <a:t>Per testarne l’indipendenza abbiamo usato il </a:t>
            </a:r>
            <a:r>
              <a:rPr>
                <a:solidFill>
                  <a:schemeClr val="accent1">
                    <a:hueOff val="104794"/>
                    <a:lumOff val="-8431"/>
                  </a:schemeClr>
                </a:solidFill>
              </a:rPr>
              <a:t>test di Wilcoxon</a:t>
            </a:r>
            <a:r>
              <a:t>: un test di ipotesi non parametrico, per cui non è necessario conoscere il tipo di distribuzione che hanno i dati, che verifica l’indipendenza dei dataset, basandosi sempre su un test di ipotesi con accuratezza del 95%.</a:t>
            </a:r>
          </a:p>
        </p:txBody>
      </p:sp>
      <p:sp>
        <p:nvSpPr>
          <p:cNvPr id="330" name="Numero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32" name="PMCSN 20/21 - Moroni, perrone"/>
          <p:cNvSpPr txBox="1"/>
          <p:nvPr>
            <p:ph type="body" idx="21"/>
          </p:nvPr>
        </p:nvSpPr>
        <p:spPr>
          <a:prstGeom prst="rect">
            <a:avLst/>
          </a:prstGeom>
        </p:spPr>
        <p:txBody>
          <a:bodyPr/>
          <a:lstStyle>
            <a:lvl1pPr>
              <a:defRPr>
                <a:solidFill>
                  <a:srgbClr val="FFFFFF"/>
                </a:solidFill>
              </a:defRPr>
            </a:lvl1pPr>
          </a:lstStyle>
          <a:p>
            <a:pPr/>
            <a:r>
              <a:t>PMCSN 20/21 - Moroni, perrone</a:t>
            </a:r>
          </a:p>
        </p:txBody>
      </p:sp>
      <p:sp>
        <p:nvSpPr>
          <p:cNvPr id="333" name="modello Computazionale - scelta dei seed (5)"/>
          <p:cNvSpPr txBox="1"/>
          <p:nvPr>
            <p:ph type="title"/>
          </p:nvPr>
        </p:nvSpPr>
        <p:spPr>
          <a:prstGeom prst="rect">
            <a:avLst/>
          </a:prstGeom>
        </p:spPr>
        <p:txBody>
          <a:bodyPr/>
          <a:lstStyle>
            <a:lvl1pPr defTabSz="685165">
              <a:spcBef>
                <a:spcPts val="3200"/>
              </a:spcBef>
              <a:defRPr sz="7221"/>
            </a:lvl1pPr>
          </a:lstStyle>
          <a:p>
            <a:pPr/>
            <a:r>
              <a:t>modello Computazionale - scelta dei seed (5)</a:t>
            </a:r>
          </a:p>
        </p:txBody>
      </p:sp>
      <p:sp>
        <p:nvSpPr>
          <p:cNvPr id="334" name="Continuando ad usare gli stessi streams di numeri, generati precedentemente dal generatore di Lehmer, abbiamo confrontato i risultati del test di Wilcoxon.…"/>
          <p:cNvSpPr txBox="1"/>
          <p:nvPr>
            <p:ph type="body" idx="1"/>
          </p:nvPr>
        </p:nvSpPr>
        <p:spPr>
          <a:prstGeom prst="rect">
            <a:avLst/>
          </a:prstGeom>
        </p:spPr>
        <p:txBody>
          <a:bodyPr/>
          <a:lstStyle/>
          <a:p>
            <a:pPr marL="546100" indent="-546100" defTabSz="709930">
              <a:spcBef>
                <a:spcPts val="3300"/>
              </a:spcBef>
              <a:defRPr sz="4128">
                <a:solidFill>
                  <a:srgbClr val="FFFFFF"/>
                </a:solidFill>
              </a:defRPr>
            </a:pPr>
            <a:r>
              <a:t>Continuando ad usare gli stessi streams di numeri, generati precedentemente dal generatore di Lehmer, abbiamo confrontato i risultati del test di Wilcoxon.</a:t>
            </a:r>
          </a:p>
          <a:p>
            <a:pPr marL="546100" indent="-546100" defTabSz="709930">
              <a:spcBef>
                <a:spcPts val="3300"/>
              </a:spcBef>
              <a:defRPr sz="4128">
                <a:solidFill>
                  <a:srgbClr val="FFFFFF"/>
                </a:solidFill>
              </a:defRPr>
            </a:pPr>
            <a:r>
              <a:t>Il test di ipotesi utilizzato dal Test di Wilcoxon considera: </a:t>
            </a:r>
            <a:r>
              <a:rPr i="1">
                <a:latin typeface="STIXGeneral-Regular"/>
                <a:ea typeface="STIXGeneral-Regular"/>
                <a:cs typeface="STIXGeneral-Regular"/>
                <a:sym typeface="STIXGeneral-Regular"/>
              </a:rPr>
              <a:t>H</a:t>
            </a:r>
            <a:r>
              <a:rPr baseline="-47966" sz="1146">
                <a:latin typeface="STIXGeneral-Regular"/>
                <a:ea typeface="STIXGeneral-Regular"/>
                <a:cs typeface="STIXGeneral-Regular"/>
                <a:sym typeface="STIXGeneral-Regular"/>
              </a:rPr>
              <a:t>0</a:t>
            </a:r>
            <a:r>
              <a:t>: le differenze calcolate tra i valori del dataset, individuo per individuo, provengono da una popolazione con media nulla;</a:t>
            </a:r>
            <a:br/>
            <a:r>
              <a:rPr i="1">
                <a:latin typeface="STIXGeneral-Regular"/>
                <a:ea typeface="STIXGeneral-Regular"/>
                <a:cs typeface="STIXGeneral-Regular"/>
                <a:sym typeface="STIXGeneral-Regular"/>
              </a:rPr>
              <a:t>H</a:t>
            </a:r>
            <a:r>
              <a:rPr baseline="-47966" sz="1146">
                <a:latin typeface="STIXGeneral-Regular"/>
                <a:ea typeface="STIXGeneral-Regular"/>
                <a:cs typeface="STIXGeneral-Regular"/>
                <a:sym typeface="STIXGeneral-Regular"/>
              </a:rPr>
              <a:t>1</a:t>
            </a:r>
            <a:r>
              <a:t>: la popolazione normalizzata non ha media nulla. </a:t>
            </a:r>
          </a:p>
          <a:p>
            <a:pPr marL="546100" indent="-546100" defTabSz="709930">
              <a:spcBef>
                <a:spcPts val="3300"/>
              </a:spcBef>
              <a:defRPr sz="4128">
                <a:solidFill>
                  <a:srgbClr val="FFFFFF"/>
                </a:solidFill>
              </a:defRPr>
            </a:pPr>
            <a:r>
              <a:t>Nel nostro caso la popolazione utilizzata nel test viene prima ottenuta calcolando le distanze tra i due dataset per poi verificare che la distribuzione del nuovo insieme sia normale con media nulla, in modo da considerare i valori a coppie di due a due contemporaneamente.</a:t>
            </a:r>
            <a:br/>
          </a:p>
        </p:txBody>
      </p:sp>
      <p:sp>
        <p:nvSpPr>
          <p:cNvPr id="335" name="Numero diapositiva"/>
          <p:cNvSpPr txBox="1"/>
          <p:nvPr>
            <p:ph type="sldNum" sz="quarter" idx="4294967295"/>
          </p:nvPr>
        </p:nvSpPr>
        <p:spPr>
          <a:xfrm>
            <a:off x="23253427" y="609600"/>
            <a:ext cx="359421" cy="635000"/>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PMCSN 20/21 - Moroni, perrone"/>
          <p:cNvSpPr txBox="1"/>
          <p:nvPr>
            <p:ph type="body" idx="21"/>
          </p:nvPr>
        </p:nvSpPr>
        <p:spPr>
          <a:prstGeom prst="rect">
            <a:avLst/>
          </a:prstGeom>
        </p:spPr>
        <p:txBody>
          <a:bodyPr/>
          <a:lstStyle>
            <a:lvl1pPr>
              <a:defRPr>
                <a:solidFill>
                  <a:srgbClr val="FFFFFF"/>
                </a:solidFill>
              </a:defRPr>
            </a:lvl1pPr>
          </a:lstStyle>
          <a:p>
            <a:pPr/>
            <a:r>
              <a:t>PMCSN 20/21 - Moroni, perrone</a:t>
            </a:r>
          </a:p>
        </p:txBody>
      </p:sp>
      <p:sp>
        <p:nvSpPr>
          <p:cNvPr id="338" name="modello Computazionale - scelta dei seed (4)"/>
          <p:cNvSpPr txBox="1"/>
          <p:nvPr>
            <p:ph type="title"/>
          </p:nvPr>
        </p:nvSpPr>
        <p:spPr>
          <a:prstGeom prst="rect">
            <a:avLst/>
          </a:prstGeom>
        </p:spPr>
        <p:txBody>
          <a:bodyPr/>
          <a:lstStyle>
            <a:lvl1pPr defTabSz="685165">
              <a:spcBef>
                <a:spcPts val="3200"/>
              </a:spcBef>
              <a:defRPr sz="7221"/>
            </a:lvl1pPr>
          </a:lstStyle>
          <a:p>
            <a:pPr/>
            <a:r>
              <a:t>modello Computazionale - scelta dei seed (4)</a:t>
            </a:r>
          </a:p>
        </p:txBody>
      </p:sp>
      <p:sp>
        <p:nvSpPr>
          <p:cNvPr id="339" name="Anche questo test ci dimostra come nessuno dei semi da noi utilizzato sia dovuto essere scartato, non comparendo in nessuno dei campi del test il valore di h=1. Di conseguenza, l’ipotesi nulla non è mai dovuta essere rigettata."/>
          <p:cNvSpPr txBox="1"/>
          <p:nvPr>
            <p:ph type="body" idx="1"/>
          </p:nvPr>
        </p:nvSpPr>
        <p:spPr>
          <a:prstGeom prst="rect">
            <a:avLst/>
          </a:prstGeom>
        </p:spPr>
        <p:txBody>
          <a:bodyPr/>
          <a:lstStyle/>
          <a:p>
            <a:pPr>
              <a:defRPr>
                <a:solidFill>
                  <a:srgbClr val="FFFFFF"/>
                </a:solidFill>
              </a:defRPr>
            </a:pPr>
          </a:p>
          <a:p>
            <a:pPr>
              <a:defRPr>
                <a:solidFill>
                  <a:srgbClr val="FFFFFF"/>
                </a:solidFill>
              </a:defRPr>
            </a:pPr>
          </a:p>
          <a:p>
            <a:pPr>
              <a:defRPr>
                <a:solidFill>
                  <a:srgbClr val="FFFFFF"/>
                </a:solidFill>
              </a:defRPr>
            </a:pPr>
          </a:p>
          <a:p>
            <a:pPr>
              <a:defRPr>
                <a:solidFill>
                  <a:srgbClr val="FFFFFF"/>
                </a:solidFill>
              </a:defRPr>
            </a:pPr>
            <a:r>
              <a:t>Anche questo test ci dimostra come nessuno dei semi da noi utilizzato sia dovuto essere scartato, non comparendo in nessuno dei campi del test il valore di h=1. Di conseguenza, l’ipotesi nulla non è mai dovuta essere rigettata.</a:t>
            </a:r>
          </a:p>
        </p:txBody>
      </p:sp>
      <p:sp>
        <p:nvSpPr>
          <p:cNvPr id="340" name="Numero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pic>
        <p:nvPicPr>
          <p:cNvPr id="341" name="Schermata 2021-09-14 alle 18.40.47.png" descr="Schermata 2021-09-14 alle 18.40.47.png"/>
          <p:cNvPicPr>
            <a:picLocks noChangeAspect="1"/>
          </p:cNvPicPr>
          <p:nvPr/>
        </p:nvPicPr>
        <p:blipFill>
          <a:blip r:embed="rId2">
            <a:extLst/>
          </a:blip>
          <a:stretch>
            <a:fillRect/>
          </a:stretch>
        </p:blipFill>
        <p:spPr>
          <a:xfrm>
            <a:off x="773520" y="3349970"/>
            <a:ext cx="22836960" cy="4174499"/>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PMCSN 20/21 - Moroni, perrone"/>
          <p:cNvSpPr txBox="1"/>
          <p:nvPr>
            <p:ph type="body" idx="21"/>
          </p:nvPr>
        </p:nvSpPr>
        <p:spPr>
          <a:prstGeom prst="rect">
            <a:avLst/>
          </a:prstGeom>
        </p:spPr>
        <p:txBody>
          <a:bodyPr/>
          <a:lstStyle>
            <a:lvl1pPr>
              <a:defRPr>
                <a:solidFill>
                  <a:srgbClr val="FFFFFF"/>
                </a:solidFill>
              </a:defRPr>
            </a:lvl1pPr>
          </a:lstStyle>
          <a:p>
            <a:pPr/>
            <a:r>
              <a:t>PMCSN 20/21 - Moroni, perrone</a:t>
            </a:r>
          </a:p>
        </p:txBody>
      </p:sp>
      <p:sp>
        <p:nvSpPr>
          <p:cNvPr id="344" name="modello Computazionale - Next event"/>
          <p:cNvSpPr txBox="1"/>
          <p:nvPr>
            <p:ph type="title"/>
          </p:nvPr>
        </p:nvSpPr>
        <p:spPr>
          <a:prstGeom prst="rect">
            <a:avLst/>
          </a:prstGeom>
        </p:spPr>
        <p:txBody>
          <a:bodyPr/>
          <a:lstStyle>
            <a:lvl1pPr defTabSz="685165">
              <a:spcBef>
                <a:spcPts val="3200"/>
              </a:spcBef>
              <a:defRPr sz="7221"/>
            </a:lvl1pPr>
          </a:lstStyle>
          <a:p>
            <a:pPr/>
            <a:r>
              <a:t>modello Computazionale - Next event</a:t>
            </a:r>
          </a:p>
        </p:txBody>
      </p:sp>
      <p:sp>
        <p:nvSpPr>
          <p:cNvPr id="345" name="La simulazione si basa sul modello discreto next-event: è presente un orologio asincrono che scorre gli eventi fino al completo esaurimento degli stessi, saltando i tempi vuoti…"/>
          <p:cNvSpPr txBox="1"/>
          <p:nvPr>
            <p:ph type="body" idx="1"/>
          </p:nvPr>
        </p:nvSpPr>
        <p:spPr>
          <a:prstGeom prst="rect">
            <a:avLst/>
          </a:prstGeom>
        </p:spPr>
        <p:txBody>
          <a:bodyPr/>
          <a:lstStyle/>
          <a:p>
            <a:pPr marL="628650" indent="-628650" defTabSz="817244">
              <a:spcBef>
                <a:spcPts val="3800"/>
              </a:spcBef>
              <a:defRPr sz="4752">
                <a:solidFill>
                  <a:srgbClr val="FFFFFF"/>
                </a:solidFill>
              </a:defRPr>
            </a:pPr>
            <a:r>
              <a:t>La simulazione si basa sul modello discreto </a:t>
            </a:r>
            <a:r>
              <a:rPr i="1">
                <a:solidFill>
                  <a:schemeClr val="accent1">
                    <a:hueOff val="104794"/>
                    <a:lumOff val="-8431"/>
                  </a:schemeClr>
                </a:solidFill>
                <a:latin typeface="Avenir Next Regular"/>
                <a:ea typeface="Avenir Next Regular"/>
                <a:cs typeface="Avenir Next Regular"/>
                <a:sym typeface="Avenir Next Regular"/>
              </a:rPr>
              <a:t>next-event</a:t>
            </a:r>
            <a:r>
              <a:t>: è presente un orologio asincrono che scorre gli eventi fino al completo esaurimento degli stessi, saltando i tempi vuoti</a:t>
            </a:r>
          </a:p>
          <a:p>
            <a:pPr marL="628650" indent="-628650" defTabSz="817244">
              <a:spcBef>
                <a:spcPts val="3800"/>
              </a:spcBef>
              <a:defRPr sz="4752">
                <a:solidFill>
                  <a:srgbClr val="FFFFFF"/>
                </a:solidFill>
              </a:defRPr>
            </a:pPr>
            <a:r>
              <a:t>Per evento si intende un qualsiasi fenomeno che concorre a cambiare lo stato del sistema in questione</a:t>
            </a:r>
          </a:p>
          <a:p>
            <a:pPr marL="628650" indent="-628650" defTabSz="817244">
              <a:spcBef>
                <a:spcPts val="3800"/>
              </a:spcBef>
              <a:defRPr sz="4752">
                <a:solidFill>
                  <a:srgbClr val="FFFFFF"/>
                </a:solidFill>
              </a:defRPr>
            </a:pPr>
            <a:r>
              <a:t>Gli eventi possibili sono 3: un arrivo, che viene assegnato al primo servente disponibile tra quelli della server farm o di AWS EC2, un servizio prodotto dalla server farm, che comporta la fuoriuscita del task dal sistema o un servizio prodotto da un’istanza EC2, che comporta lo stesso effetto appena descritto.</a:t>
            </a:r>
          </a:p>
        </p:txBody>
      </p:sp>
      <p:sp>
        <p:nvSpPr>
          <p:cNvPr id="346" name="Numero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PMCSN 20/21 - Moroni, perrone"/>
          <p:cNvSpPr txBox="1"/>
          <p:nvPr>
            <p:ph type="body" idx="21"/>
          </p:nvPr>
        </p:nvSpPr>
        <p:spPr>
          <a:prstGeom prst="rect">
            <a:avLst/>
          </a:prstGeom>
        </p:spPr>
        <p:txBody>
          <a:bodyPr/>
          <a:lstStyle>
            <a:lvl1pPr>
              <a:defRPr>
                <a:solidFill>
                  <a:srgbClr val="FFFFFF"/>
                </a:solidFill>
              </a:defRPr>
            </a:lvl1pPr>
          </a:lstStyle>
          <a:p>
            <a:pPr/>
            <a:r>
              <a:t>PMCSN 20/21 - Moroni, perrone</a:t>
            </a:r>
          </a:p>
        </p:txBody>
      </p:sp>
      <p:sp>
        <p:nvSpPr>
          <p:cNvPr id="349" name="modello Computazionale - arrivi"/>
          <p:cNvSpPr txBox="1"/>
          <p:nvPr>
            <p:ph type="title"/>
          </p:nvPr>
        </p:nvSpPr>
        <p:spPr>
          <a:prstGeom prst="rect">
            <a:avLst/>
          </a:prstGeom>
        </p:spPr>
        <p:txBody>
          <a:bodyPr/>
          <a:lstStyle>
            <a:lvl1pPr defTabSz="685165">
              <a:spcBef>
                <a:spcPts val="3200"/>
              </a:spcBef>
              <a:defRPr sz="7221"/>
            </a:lvl1pPr>
          </a:lstStyle>
          <a:p>
            <a:pPr/>
            <a:r>
              <a:t>modello Computazionale - arrivi</a:t>
            </a:r>
          </a:p>
        </p:txBody>
      </p:sp>
      <p:sp>
        <p:nvSpPr>
          <p:cNvPr id="350" name="Distribuzione degli arrivi esponenziale.…"/>
          <p:cNvSpPr txBox="1"/>
          <p:nvPr>
            <p:ph type="body" idx="1"/>
          </p:nvPr>
        </p:nvSpPr>
        <p:spPr>
          <a:prstGeom prst="rect">
            <a:avLst/>
          </a:prstGeom>
        </p:spPr>
        <p:txBody>
          <a:bodyPr/>
          <a:lstStyle/>
          <a:p>
            <a:pPr>
              <a:defRPr>
                <a:solidFill>
                  <a:srgbClr val="FFFFFF"/>
                </a:solidFill>
              </a:defRPr>
            </a:pPr>
            <a:r>
              <a:t>Distribuzione degli arrivi esponenziale.</a:t>
            </a:r>
          </a:p>
          <a:p>
            <a:pPr>
              <a:defRPr>
                <a:solidFill>
                  <a:srgbClr val="FFFFFF"/>
                </a:solidFill>
              </a:defRPr>
            </a:pPr>
            <a:r>
              <a:t>Task di tipo1 considera una distribuzione bernoulliana con probabilità di successo pari al rapporto tra i tassi di arrivi del task1 e il tasso totale degli arrivi, mentre la probabilità di insuccesso rappresenta l’evento complementare, ovvero l’arrivo di un task2. La classe su cui si fonda il simulatore è l’oggetto di tipo EventState.</a:t>
            </a:r>
          </a:p>
        </p:txBody>
      </p:sp>
      <p:sp>
        <p:nvSpPr>
          <p:cNvPr id="351" name="Numero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 name="PMCSN 20/21 - Moroni, perrone"/>
          <p:cNvSpPr txBox="1"/>
          <p:nvPr>
            <p:ph type="body" idx="21"/>
          </p:nvPr>
        </p:nvSpPr>
        <p:spPr>
          <a:prstGeom prst="rect">
            <a:avLst/>
          </a:prstGeom>
        </p:spPr>
        <p:txBody>
          <a:bodyPr/>
          <a:lstStyle>
            <a:lvl1pPr>
              <a:defRPr>
                <a:solidFill>
                  <a:srgbClr val="FFFFFF"/>
                </a:solidFill>
              </a:defRPr>
            </a:lvl1pPr>
          </a:lstStyle>
          <a:p>
            <a:pPr/>
            <a:r>
              <a:t>PMCSN 20/21 - Moroni, perrone</a:t>
            </a:r>
          </a:p>
        </p:txBody>
      </p:sp>
      <p:sp>
        <p:nvSpPr>
          <p:cNvPr id="354" name="modello Computazionale - finite horizon"/>
          <p:cNvSpPr txBox="1"/>
          <p:nvPr>
            <p:ph type="title"/>
          </p:nvPr>
        </p:nvSpPr>
        <p:spPr>
          <a:prstGeom prst="rect">
            <a:avLst/>
          </a:prstGeom>
        </p:spPr>
        <p:txBody>
          <a:bodyPr/>
          <a:lstStyle>
            <a:lvl1pPr defTabSz="685165">
              <a:spcBef>
                <a:spcPts val="3200"/>
              </a:spcBef>
              <a:defRPr sz="7221"/>
            </a:lvl1pPr>
          </a:lstStyle>
          <a:p>
            <a:pPr/>
            <a:r>
              <a:t>modello Computazionale - finite horizon</a:t>
            </a:r>
          </a:p>
        </p:txBody>
      </p:sp>
      <p:sp>
        <p:nvSpPr>
          <p:cNvPr id="355" name="Per ottenere delle misurazioni effettive di tutte le statistiche stimate analiticamente, abbiamo implementato una versione del simulatore per analizzare la fase transiente “finite horizon” (ad orizzonte finito o “terminating simulation&quot;) per eventi discr"/>
          <p:cNvSpPr txBox="1"/>
          <p:nvPr>
            <p:ph type="body" idx="1"/>
          </p:nvPr>
        </p:nvSpPr>
        <p:spPr>
          <a:prstGeom prst="rect">
            <a:avLst/>
          </a:prstGeom>
        </p:spPr>
        <p:txBody>
          <a:bodyPr/>
          <a:lstStyle/>
          <a:p>
            <a:pPr>
              <a:defRPr>
                <a:solidFill>
                  <a:srgbClr val="FFFFFF"/>
                </a:solidFill>
              </a:defRPr>
            </a:pPr>
            <a:r>
              <a:t>Per ottenere delle misurazioni effettive di tutte le statistiche stimate analiticamente, abbiamo implementato una versione del simulatore per analizzare la fase transiente “</a:t>
            </a:r>
            <a:r>
              <a:rPr i="1">
                <a:solidFill>
                  <a:schemeClr val="accent1">
                    <a:hueOff val="104794"/>
                    <a:lumOff val="-8431"/>
                  </a:schemeClr>
                </a:solidFill>
                <a:latin typeface="Avenir Next Regular"/>
                <a:ea typeface="Avenir Next Regular"/>
                <a:cs typeface="Avenir Next Regular"/>
                <a:sym typeface="Avenir Next Regular"/>
              </a:rPr>
              <a:t>finite horizon</a:t>
            </a:r>
            <a:r>
              <a:rPr i="1">
                <a:latin typeface="Avenir Next Regular"/>
                <a:ea typeface="Avenir Next Regular"/>
                <a:cs typeface="Avenir Next Regular"/>
                <a:sym typeface="Avenir Next Regular"/>
              </a:rPr>
              <a:t>” </a:t>
            </a:r>
            <a:r>
              <a:t>(ad orizzonte finito o “terminating simulation") per eventi discreti, dato che le statistiche sono ancora dipendenti dall’istante in cui vengono rilevate</a:t>
            </a:r>
          </a:p>
          <a:p>
            <a:pPr>
              <a:defRPr>
                <a:solidFill>
                  <a:srgbClr val="FFFFFF"/>
                </a:solidFill>
              </a:defRPr>
            </a:pPr>
            <a:r>
              <a:t>Sono due gli elementi per l’analisi transiente del sistema: “</a:t>
            </a:r>
            <a:r>
              <a:rPr i="1">
                <a:latin typeface="Avenir Next Regular"/>
                <a:ea typeface="Avenir Next Regular"/>
                <a:cs typeface="Avenir Next Regular"/>
                <a:sym typeface="Avenir Next Regular"/>
              </a:rPr>
              <a:t>STOP_T"</a:t>
            </a:r>
            <a:r>
              <a:t>: un insieme di valori di STOP, ovvero il valore che il clock deve assumere per terminare una run di simulazione transiente e “transient_replications" : numero N di replicazioni di runs per singolo stop.</a:t>
            </a:r>
          </a:p>
        </p:txBody>
      </p:sp>
      <p:sp>
        <p:nvSpPr>
          <p:cNvPr id="356" name="Numero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PMCSN 20/21 - Moroni, perrone"/>
          <p:cNvSpPr txBox="1"/>
          <p:nvPr>
            <p:ph type="body" idx="21"/>
          </p:nvPr>
        </p:nvSpPr>
        <p:spPr>
          <a:prstGeom prst="rect">
            <a:avLst/>
          </a:prstGeom>
        </p:spPr>
        <p:txBody>
          <a:bodyPr/>
          <a:lstStyle>
            <a:lvl1pPr>
              <a:defRPr>
                <a:solidFill>
                  <a:srgbClr val="FFFFFF"/>
                </a:solidFill>
              </a:defRPr>
            </a:lvl1pPr>
          </a:lstStyle>
          <a:p>
            <a:pPr/>
            <a:r>
              <a:t>PMCSN 20/21 - Moroni, perrone</a:t>
            </a:r>
          </a:p>
        </p:txBody>
      </p:sp>
      <p:sp>
        <p:nvSpPr>
          <p:cNvPr id="359" name="modello Computazionale - finite horizon (2)"/>
          <p:cNvSpPr txBox="1"/>
          <p:nvPr>
            <p:ph type="title"/>
          </p:nvPr>
        </p:nvSpPr>
        <p:spPr>
          <a:prstGeom prst="rect">
            <a:avLst/>
          </a:prstGeom>
        </p:spPr>
        <p:txBody>
          <a:bodyPr/>
          <a:lstStyle>
            <a:lvl1pPr defTabSz="685165">
              <a:spcBef>
                <a:spcPts val="3200"/>
              </a:spcBef>
              <a:defRPr sz="7221"/>
            </a:lvl1pPr>
          </a:lstStyle>
          <a:p>
            <a:pPr/>
            <a:r>
              <a:t>modello Computazionale - finite horizon (2)</a:t>
            </a:r>
          </a:p>
        </p:txBody>
      </p:sp>
      <p:sp>
        <p:nvSpPr>
          <p:cNvPr id="360" name="Si effettua un ciclo esterno sui valori di stop assegnati e uno interno sul numero di replicazioni quindi, per ognuna di queste ultime, si genera una nuova istanza dell’algoritmo scelto avendo N replicazioni dell’esperimento per ogni STOP_T…"/>
          <p:cNvSpPr txBox="1"/>
          <p:nvPr>
            <p:ph type="body" idx="1"/>
          </p:nvPr>
        </p:nvSpPr>
        <p:spPr>
          <a:prstGeom prst="rect">
            <a:avLst/>
          </a:prstGeom>
        </p:spPr>
        <p:txBody>
          <a:bodyPr/>
          <a:lstStyle/>
          <a:p>
            <a:pPr marL="546100" indent="-546100" defTabSz="709930">
              <a:spcBef>
                <a:spcPts val="3300"/>
              </a:spcBef>
              <a:defRPr sz="4128">
                <a:solidFill>
                  <a:srgbClr val="FFFFFF"/>
                </a:solidFill>
              </a:defRPr>
            </a:pPr>
            <a:r>
              <a:t>Si effettua un ciclo esterno sui valori di stop assegnati e uno interno sul numero di replicazioni quindi, per ognuna di queste ultime, si genera una nuova istanza dell’algoritmo scelto avendo N replicazioni dell’esperimento per ogni </a:t>
            </a:r>
            <a:r>
              <a:rPr i="1">
                <a:latin typeface="Avenir Next Regular"/>
                <a:ea typeface="Avenir Next Regular"/>
                <a:cs typeface="Avenir Next Regular"/>
                <a:sym typeface="Avenir Next Regular"/>
              </a:rPr>
              <a:t>STOP_T</a:t>
            </a:r>
            <a:endParaRPr i="1">
              <a:latin typeface="Avenir Next Regular"/>
              <a:ea typeface="Avenir Next Regular"/>
              <a:cs typeface="Avenir Next Regular"/>
              <a:sym typeface="Avenir Next Regular"/>
            </a:endParaRPr>
          </a:p>
          <a:p>
            <a:pPr marL="546100" indent="-546100" defTabSz="709930">
              <a:spcBef>
                <a:spcPts val="3300"/>
              </a:spcBef>
              <a:defRPr sz="4128">
                <a:solidFill>
                  <a:srgbClr val="FFFFFF"/>
                </a:solidFill>
              </a:defRPr>
            </a:pPr>
            <a:r>
              <a:t>Ogni nuova istanza del simulatore utilizza un seed generato dalla run precedente, in modo da evitare possibili sovrapposizioni tra i semi e considerare le varie prove ancora indipendenti</a:t>
            </a:r>
          </a:p>
          <a:p>
            <a:pPr marL="546100" indent="-546100" defTabSz="709930">
              <a:spcBef>
                <a:spcPts val="3300"/>
              </a:spcBef>
              <a:defRPr sz="4128">
                <a:solidFill>
                  <a:srgbClr val="FFFFFF"/>
                </a:solidFill>
              </a:defRPr>
            </a:pPr>
            <a:r>
              <a:t>Da questa fase della simulazione si ottiene e memorizza un campione di valori per ogni statistica per poi, successivamente, generare i rispettivi intervalli di confidenza.</a:t>
            </a:r>
          </a:p>
          <a:p>
            <a:pPr marL="546100" indent="-546100" defTabSz="709930">
              <a:spcBef>
                <a:spcPts val="3300"/>
              </a:spcBef>
              <a:defRPr sz="4128">
                <a:solidFill>
                  <a:srgbClr val="FFFFFF"/>
                </a:solidFill>
              </a:defRPr>
            </a:pPr>
            <a:r>
              <a:t>È fondamentale notare che, in questa fase di verifica, lo stato iniziale della simulazione parte sempre dal sistema vuoto.</a:t>
            </a:r>
          </a:p>
        </p:txBody>
      </p:sp>
      <p:sp>
        <p:nvSpPr>
          <p:cNvPr id="361" name="Numero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3" name="PMCSN 20/21 - Moroni, perrone"/>
          <p:cNvSpPr txBox="1"/>
          <p:nvPr>
            <p:ph type="body" idx="21"/>
          </p:nvPr>
        </p:nvSpPr>
        <p:spPr>
          <a:prstGeom prst="rect">
            <a:avLst/>
          </a:prstGeom>
        </p:spPr>
        <p:txBody>
          <a:bodyPr/>
          <a:lstStyle>
            <a:lvl1pPr>
              <a:defRPr>
                <a:solidFill>
                  <a:srgbClr val="FFFFFF"/>
                </a:solidFill>
              </a:defRPr>
            </a:lvl1pPr>
          </a:lstStyle>
          <a:p>
            <a:pPr/>
            <a:r>
              <a:t>PMCSN 20/21 - Moroni, perrone</a:t>
            </a:r>
          </a:p>
        </p:txBody>
      </p:sp>
      <p:sp>
        <p:nvSpPr>
          <p:cNvPr id="364" name="modello Computazionale - batch means"/>
          <p:cNvSpPr txBox="1"/>
          <p:nvPr>
            <p:ph type="title"/>
          </p:nvPr>
        </p:nvSpPr>
        <p:spPr>
          <a:prstGeom prst="rect">
            <a:avLst/>
          </a:prstGeom>
        </p:spPr>
        <p:txBody>
          <a:bodyPr/>
          <a:lstStyle>
            <a:lvl1pPr defTabSz="685165">
              <a:spcBef>
                <a:spcPts val="3200"/>
              </a:spcBef>
              <a:defRPr sz="7221"/>
            </a:lvl1pPr>
          </a:lstStyle>
          <a:p>
            <a:pPr/>
            <a:r>
              <a:t>modello Computazionale - batch means</a:t>
            </a:r>
          </a:p>
        </p:txBody>
      </p:sp>
      <p:sp>
        <p:nvSpPr>
          <p:cNvPr id="365" name="L’analisi stazionaria del modello è stata svolta tramite il metodo “Batch-Means”.…"/>
          <p:cNvSpPr txBox="1"/>
          <p:nvPr>
            <p:ph type="body" idx="1"/>
          </p:nvPr>
        </p:nvSpPr>
        <p:spPr>
          <a:prstGeom prst="rect">
            <a:avLst/>
          </a:prstGeom>
        </p:spPr>
        <p:txBody>
          <a:bodyPr/>
          <a:lstStyle/>
          <a:p>
            <a:pPr>
              <a:defRPr>
                <a:solidFill>
                  <a:srgbClr val="FFFFFF"/>
                </a:solidFill>
              </a:defRPr>
            </a:pPr>
            <a:r>
              <a:t>L’analisi stazionaria del modello è stata svolta tramite il metodo </a:t>
            </a:r>
            <a:r>
              <a:rPr i="1">
                <a:latin typeface="Avenir Next Regular"/>
                <a:ea typeface="Avenir Next Regular"/>
                <a:cs typeface="Avenir Next Regular"/>
                <a:sym typeface="Avenir Next Regular"/>
              </a:rPr>
              <a:t>“</a:t>
            </a:r>
            <a:r>
              <a:rPr i="1">
                <a:solidFill>
                  <a:schemeClr val="accent1">
                    <a:hueOff val="104794"/>
                    <a:lumOff val="-8431"/>
                  </a:schemeClr>
                </a:solidFill>
                <a:latin typeface="Avenir Next Regular"/>
                <a:ea typeface="Avenir Next Regular"/>
                <a:cs typeface="Avenir Next Regular"/>
                <a:sym typeface="Avenir Next Regular"/>
              </a:rPr>
              <a:t>Batch-Means</a:t>
            </a:r>
            <a:r>
              <a:rPr i="1">
                <a:latin typeface="Avenir Next Regular"/>
                <a:ea typeface="Avenir Next Regular"/>
                <a:cs typeface="Avenir Next Regular"/>
                <a:sym typeface="Avenir Next Regular"/>
              </a:rPr>
              <a:t>”. </a:t>
            </a:r>
            <a:endParaRPr i="1">
              <a:latin typeface="Avenir Next Regular"/>
              <a:ea typeface="Avenir Next Regular"/>
              <a:cs typeface="Avenir Next Regular"/>
              <a:sym typeface="Avenir Next Regular"/>
            </a:endParaRPr>
          </a:p>
          <a:p>
            <a:pPr>
              <a:defRPr>
                <a:solidFill>
                  <a:srgbClr val="FFFFFF"/>
                </a:solidFill>
              </a:defRPr>
            </a:pPr>
            <a:r>
              <a:t>Un’ intera lunga run del simulatore viene suddivisa in batch</a:t>
            </a:r>
          </a:p>
          <a:p>
            <a:pPr>
              <a:defRPr>
                <a:solidFill>
                  <a:srgbClr val="FFFFFF"/>
                </a:solidFill>
              </a:defRPr>
            </a:pPr>
            <a:r>
              <a:t>Per ciascuno si ottiene una statistica calcolata come nel caso transiente.</a:t>
            </a:r>
          </a:p>
          <a:p>
            <a:pPr>
              <a:defRPr>
                <a:solidFill>
                  <a:srgbClr val="FFFFFF"/>
                </a:solidFill>
              </a:defRPr>
            </a:pPr>
            <a:r>
              <a:t>Il dataset ottenuto dai vari batch permette di calcolare un intervallo di confidenza per ogni statistica.</a:t>
            </a:r>
          </a:p>
          <a:p>
            <a:pPr>
              <a:defRPr>
                <a:solidFill>
                  <a:srgbClr val="FFFFFF"/>
                </a:solidFill>
              </a:defRPr>
            </a:pPr>
            <a:r>
              <a:t>L’inizio di un singolo batch i è collegato direttamente al precedente i-1, poiché utilizza lo stato finale i</a:t>
            </a:r>
            <a:r>
              <a:rPr i="1" sz="2533">
                <a:latin typeface="Times Roman"/>
                <a:ea typeface="Times Roman"/>
                <a:cs typeface="Times Roman"/>
                <a:sym typeface="Times Roman"/>
              </a:rPr>
              <a:t> </a:t>
            </a:r>
            <a:r>
              <a:t>-1 come il proprio iniziale</a:t>
            </a:r>
          </a:p>
        </p:txBody>
      </p:sp>
      <p:sp>
        <p:nvSpPr>
          <p:cNvPr id="366" name="Numero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PMCSN 20/21 - Moroni, perrone"/>
          <p:cNvSpPr txBox="1"/>
          <p:nvPr>
            <p:ph type="body" idx="21"/>
          </p:nvPr>
        </p:nvSpPr>
        <p:spPr>
          <a:prstGeom prst="rect">
            <a:avLst/>
          </a:prstGeom>
        </p:spPr>
        <p:txBody>
          <a:bodyPr/>
          <a:lstStyle>
            <a:lvl1pPr>
              <a:defRPr>
                <a:solidFill>
                  <a:srgbClr val="FFFFFF"/>
                </a:solidFill>
              </a:defRPr>
            </a:lvl1pPr>
          </a:lstStyle>
          <a:p>
            <a:pPr/>
            <a:r>
              <a:t>PMCSN 20/21 - Moroni, perrone</a:t>
            </a:r>
          </a:p>
        </p:txBody>
      </p:sp>
      <p:sp>
        <p:nvSpPr>
          <p:cNvPr id="175" name="introduzione"/>
          <p:cNvSpPr txBox="1"/>
          <p:nvPr>
            <p:ph type="title"/>
          </p:nvPr>
        </p:nvSpPr>
        <p:spPr>
          <a:prstGeom prst="rect">
            <a:avLst/>
          </a:prstGeom>
        </p:spPr>
        <p:txBody>
          <a:bodyPr/>
          <a:lstStyle>
            <a:lvl1pPr defTabSz="685165">
              <a:spcBef>
                <a:spcPts val="3200"/>
              </a:spcBef>
              <a:defRPr sz="7221"/>
            </a:lvl1pPr>
          </a:lstStyle>
          <a:p>
            <a:pPr/>
            <a:r>
              <a:t>introduzione</a:t>
            </a:r>
          </a:p>
        </p:txBody>
      </p:sp>
      <p:sp>
        <p:nvSpPr>
          <p:cNvPr id="176" name="Caso ispirato al mondo del cloud computing…"/>
          <p:cNvSpPr txBox="1"/>
          <p:nvPr>
            <p:ph type="body" idx="1"/>
          </p:nvPr>
        </p:nvSpPr>
        <p:spPr>
          <a:prstGeom prst="rect">
            <a:avLst/>
          </a:prstGeom>
        </p:spPr>
        <p:txBody>
          <a:bodyPr/>
          <a:lstStyle/>
          <a:p>
            <a:pPr>
              <a:defRPr>
                <a:solidFill>
                  <a:srgbClr val="FFFFFF"/>
                </a:solidFill>
              </a:defRPr>
            </a:pPr>
            <a:r>
              <a:t>Caso ispirato al mondo del cloud computing</a:t>
            </a:r>
          </a:p>
          <a:p>
            <a:pPr>
              <a:defRPr>
                <a:solidFill>
                  <a:srgbClr val="FFFFFF"/>
                </a:solidFill>
              </a:defRPr>
            </a:pPr>
            <a:r>
              <a:t>Start up di un social network che, avendo risorse fisiche limitate, decide di affidarsi al cloud per gestire i picchi di carico.</a:t>
            </a:r>
          </a:p>
          <a:p>
            <a:pPr>
              <a:defRPr>
                <a:solidFill>
                  <a:srgbClr val="FFFFFF"/>
                </a:solidFill>
              </a:defRPr>
            </a:pPr>
            <a:r>
              <a:t>Fondamentale il concetto di </a:t>
            </a:r>
            <a:r>
              <a:rPr>
                <a:solidFill>
                  <a:schemeClr val="accent1">
                    <a:hueOff val="104794"/>
                    <a:lumOff val="-8431"/>
                  </a:schemeClr>
                </a:solidFill>
              </a:rPr>
              <a:t>Elasticità</a:t>
            </a:r>
            <a:r>
              <a:t>: potenziale con cui un sistema è in grado di adattarsi al carico di lavoro.</a:t>
            </a:r>
          </a:p>
          <a:p>
            <a:pPr>
              <a:defRPr>
                <a:solidFill>
                  <a:srgbClr val="FFFFFF"/>
                </a:solidFill>
              </a:defRPr>
            </a:pPr>
            <a:r>
              <a:t>Il cloud come “must” per le nuove aziende che hanno intenzione di crescere ed espandersi su larga scala.</a:t>
            </a:r>
          </a:p>
        </p:txBody>
      </p:sp>
      <p:sp>
        <p:nvSpPr>
          <p:cNvPr id="177" name="Numero diapositiva"/>
          <p:cNvSpPr txBox="1"/>
          <p:nvPr>
            <p:ph type="sldNum" sz="quarter" idx="4294967295"/>
          </p:nvPr>
        </p:nvSpPr>
        <p:spPr>
          <a:xfrm>
            <a:off x="23279100" y="609600"/>
            <a:ext cx="333748" cy="635000"/>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PMCSN 20/21 - Moroni, perrone"/>
          <p:cNvSpPr txBox="1"/>
          <p:nvPr>
            <p:ph type="body" idx="21"/>
          </p:nvPr>
        </p:nvSpPr>
        <p:spPr>
          <a:prstGeom prst="rect">
            <a:avLst/>
          </a:prstGeom>
        </p:spPr>
        <p:txBody>
          <a:bodyPr/>
          <a:lstStyle>
            <a:lvl1pPr>
              <a:defRPr>
                <a:solidFill>
                  <a:srgbClr val="FFFFFF"/>
                </a:solidFill>
              </a:defRPr>
            </a:lvl1pPr>
          </a:lstStyle>
          <a:p>
            <a:pPr/>
            <a:r>
              <a:t>PMCSN 20/21 - Moroni, perrone</a:t>
            </a:r>
          </a:p>
        </p:txBody>
      </p:sp>
      <p:sp>
        <p:nvSpPr>
          <p:cNvPr id="369" name="modello Computazionale - batch means (2)"/>
          <p:cNvSpPr txBox="1"/>
          <p:nvPr>
            <p:ph type="title"/>
          </p:nvPr>
        </p:nvSpPr>
        <p:spPr>
          <a:prstGeom prst="rect">
            <a:avLst/>
          </a:prstGeom>
        </p:spPr>
        <p:txBody>
          <a:bodyPr/>
          <a:lstStyle>
            <a:lvl1pPr defTabSz="685165">
              <a:spcBef>
                <a:spcPts val="3200"/>
              </a:spcBef>
              <a:defRPr sz="7221"/>
            </a:lvl1pPr>
          </a:lstStyle>
          <a:p>
            <a:pPr/>
            <a:r>
              <a:t>modello Computazionale - batch means (2)</a:t>
            </a:r>
          </a:p>
        </p:txBody>
      </p:sp>
      <p:sp>
        <p:nvSpPr>
          <p:cNvPr id="370" name="Ogni singola run ha la durata di 1000000 di istanti di tempo, con la grandezza di un batch di 10000, in questo modo ogni batch ha un fattore di replicazione 100…"/>
          <p:cNvSpPr txBox="1"/>
          <p:nvPr>
            <p:ph type="body" idx="1"/>
          </p:nvPr>
        </p:nvSpPr>
        <p:spPr>
          <a:prstGeom prst="rect">
            <a:avLst/>
          </a:prstGeom>
        </p:spPr>
        <p:txBody>
          <a:bodyPr/>
          <a:lstStyle/>
          <a:p>
            <a:pPr>
              <a:defRPr>
                <a:solidFill>
                  <a:srgbClr val="FFFFFF"/>
                </a:solidFill>
              </a:defRPr>
            </a:pPr>
            <a:r>
              <a:t>Ogni singola run ha la durata di 1000000 di istanti di tempo, con la grandezza di un batch di 10000, in questo modo ogni batch ha un fattore di replicazione 100</a:t>
            </a:r>
          </a:p>
          <a:p>
            <a:pPr>
              <a:defRPr>
                <a:solidFill>
                  <a:srgbClr val="FFFFFF"/>
                </a:solidFill>
              </a:defRPr>
            </a:pPr>
            <a:r>
              <a:t>Vengono azzerate, al termine di ogni batch, tutte le strutture di stato.</a:t>
            </a:r>
          </a:p>
          <a:p>
            <a:pPr>
              <a:defRPr>
                <a:solidFill>
                  <a:srgbClr val="FFFFFF"/>
                </a:solidFill>
              </a:defRPr>
            </a:pPr>
            <a:r>
              <a:t>Si mantengono esclusivamente il numero di task ancora in attesa nei vari nodi e gli eventi nella struttura </a:t>
            </a:r>
            <a:r>
              <a:rPr i="1">
                <a:latin typeface="Avenir Next Regular"/>
                <a:ea typeface="Avenir Next Regular"/>
                <a:cs typeface="Avenir Next Regular"/>
                <a:sym typeface="Avenir Next Regular"/>
              </a:rPr>
              <a:t>system_event </a:t>
            </a:r>
            <a:r>
              <a:t>in attesa di completamento al termine del batch.</a:t>
            </a:r>
          </a:p>
        </p:txBody>
      </p:sp>
      <p:sp>
        <p:nvSpPr>
          <p:cNvPr id="371" name="Numero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3" name="PMCSN 20/21 - Moroni, perrone"/>
          <p:cNvSpPr txBox="1"/>
          <p:nvPr>
            <p:ph type="body" idx="21"/>
          </p:nvPr>
        </p:nvSpPr>
        <p:spPr>
          <a:prstGeom prst="rect">
            <a:avLst/>
          </a:prstGeom>
        </p:spPr>
        <p:txBody>
          <a:bodyPr/>
          <a:lstStyle>
            <a:lvl1pPr>
              <a:defRPr>
                <a:solidFill>
                  <a:srgbClr val="FFFFFF"/>
                </a:solidFill>
              </a:defRPr>
            </a:lvl1pPr>
          </a:lstStyle>
          <a:p>
            <a:pPr/>
            <a:r>
              <a:t>PMCSN 20/21 - Moroni, perrone</a:t>
            </a:r>
          </a:p>
        </p:txBody>
      </p:sp>
      <p:sp>
        <p:nvSpPr>
          <p:cNvPr id="374" name="modello Computazionale - calcolo delle aree"/>
          <p:cNvSpPr txBox="1"/>
          <p:nvPr>
            <p:ph type="title"/>
          </p:nvPr>
        </p:nvSpPr>
        <p:spPr>
          <a:prstGeom prst="rect">
            <a:avLst/>
          </a:prstGeom>
        </p:spPr>
        <p:txBody>
          <a:bodyPr/>
          <a:lstStyle>
            <a:lvl1pPr defTabSz="685165">
              <a:spcBef>
                <a:spcPts val="3200"/>
              </a:spcBef>
              <a:defRPr sz="7221"/>
            </a:lvl1pPr>
          </a:lstStyle>
          <a:p>
            <a:pPr/>
            <a:r>
              <a:t>modello Computazionale - calcolo delle aree</a:t>
            </a:r>
          </a:p>
        </p:txBody>
      </p:sp>
      <p:sp>
        <p:nvSpPr>
          <p:cNvPr id="375" name="Il simulatore genera le aree istantanee che rappresentano l’integrale della funzione “time-averaged number in the node”.  Considerando uno qualunque dei nodi di interesse, questa funzione è definita come:                                        che nel si"/>
          <p:cNvSpPr txBox="1"/>
          <p:nvPr>
            <p:ph type="body" idx="1"/>
          </p:nvPr>
        </p:nvSpPr>
        <p:spPr>
          <a:prstGeom prst="rect">
            <a:avLst/>
          </a:prstGeom>
        </p:spPr>
        <p:txBody>
          <a:bodyPr/>
          <a:lstStyle/>
          <a:p>
            <a:pPr>
              <a:defRPr>
                <a:solidFill>
                  <a:srgbClr val="FFFFFF"/>
                </a:solidFill>
              </a:defRPr>
            </a:pPr>
            <a:r>
              <a:t>Il simulatore genera le aree istantanee che rappresentano l’integrale della funzione </a:t>
            </a:r>
            <a:r>
              <a:rPr i="1">
                <a:latin typeface="Avenir Next Regular"/>
                <a:ea typeface="Avenir Next Regular"/>
                <a:cs typeface="Avenir Next Regular"/>
                <a:sym typeface="Avenir Next Regular"/>
              </a:rPr>
              <a:t>“time-averaged number in the node”</a:t>
            </a:r>
            <a:r>
              <a:t>.</a:t>
            </a:r>
            <a:r>
              <a:rPr>
                <a:latin typeface="Times Roman"/>
                <a:ea typeface="Times Roman"/>
                <a:cs typeface="Times Roman"/>
                <a:sym typeface="Times Roman"/>
              </a:rPr>
              <a:t> </a:t>
            </a:r>
            <a:br>
              <a:rPr>
                <a:latin typeface="Times Roman"/>
                <a:ea typeface="Times Roman"/>
                <a:cs typeface="Times Roman"/>
                <a:sym typeface="Times Roman"/>
              </a:rPr>
            </a:br>
            <a:r>
              <a:t>Considerando uno qualunque dei nodi di interesse, questa funzione è definita come:                                        che nel simulatore è calcolato come:</a:t>
            </a:r>
          </a:p>
          <a:p>
            <a:pPr>
              <a:defRPr>
                <a:solidFill>
                  <a:srgbClr val="FFFFFF"/>
                </a:solidFill>
              </a:defRPr>
            </a:pPr>
          </a:p>
          <a:p>
            <a:pPr>
              <a:defRPr>
                <a:solidFill>
                  <a:srgbClr val="FFFFFF"/>
                </a:solidFill>
              </a:defRPr>
            </a:pPr>
            <a:r>
              <a:t>Per valutare i tempi medi di risposta del nodo viene calcolato:</a:t>
            </a:r>
          </a:p>
        </p:txBody>
      </p:sp>
      <p:sp>
        <p:nvSpPr>
          <p:cNvPr id="376" name="Numero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pic>
        <p:nvPicPr>
          <p:cNvPr id="377" name="Schermata 2021-09-14 alle 20.45.30.png" descr="Schermata 2021-09-14 alle 20.45.30.png"/>
          <p:cNvPicPr>
            <a:picLocks noChangeAspect="1"/>
          </p:cNvPicPr>
          <p:nvPr/>
        </p:nvPicPr>
        <p:blipFill>
          <a:blip r:embed="rId2">
            <a:extLst/>
          </a:blip>
          <a:stretch>
            <a:fillRect/>
          </a:stretch>
        </p:blipFill>
        <p:spPr>
          <a:xfrm>
            <a:off x="3665980" y="6470650"/>
            <a:ext cx="5314454" cy="1604860"/>
          </a:xfrm>
          <a:prstGeom prst="rect">
            <a:avLst/>
          </a:prstGeom>
          <a:ln w="12700">
            <a:miter lim="400000"/>
          </a:ln>
        </p:spPr>
      </p:pic>
      <p:pic>
        <p:nvPicPr>
          <p:cNvPr id="378" name="Schermata 2021-09-14 alle 20.46.09.png" descr="Schermata 2021-09-14 alle 20.46.09.png"/>
          <p:cNvPicPr>
            <a:picLocks noChangeAspect="1"/>
          </p:cNvPicPr>
          <p:nvPr/>
        </p:nvPicPr>
        <p:blipFill>
          <a:blip r:embed="rId3">
            <a:extLst/>
          </a:blip>
          <a:stretch>
            <a:fillRect/>
          </a:stretch>
        </p:blipFill>
        <p:spPr>
          <a:xfrm>
            <a:off x="12413385" y="7187206"/>
            <a:ext cx="10427203" cy="1176932"/>
          </a:xfrm>
          <a:prstGeom prst="rect">
            <a:avLst/>
          </a:prstGeom>
          <a:ln w="12700">
            <a:miter lim="400000"/>
          </a:ln>
        </p:spPr>
      </p:pic>
      <p:pic>
        <p:nvPicPr>
          <p:cNvPr id="379" name="Schermata 2021-09-14 alle 20.49.09.png" descr="Schermata 2021-09-14 alle 20.49.09.png"/>
          <p:cNvPicPr>
            <a:picLocks noChangeAspect="1"/>
          </p:cNvPicPr>
          <p:nvPr/>
        </p:nvPicPr>
        <p:blipFill>
          <a:blip r:embed="rId4">
            <a:extLst/>
          </a:blip>
          <a:stretch>
            <a:fillRect/>
          </a:stretch>
        </p:blipFill>
        <p:spPr>
          <a:xfrm>
            <a:off x="1494064" y="9975426"/>
            <a:ext cx="6013861" cy="2998997"/>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1" name="PMCSN 20/21 - Moroni, perrone"/>
          <p:cNvSpPr txBox="1"/>
          <p:nvPr>
            <p:ph type="body" idx="21"/>
          </p:nvPr>
        </p:nvSpPr>
        <p:spPr>
          <a:prstGeom prst="rect">
            <a:avLst/>
          </a:prstGeom>
        </p:spPr>
        <p:txBody>
          <a:bodyPr/>
          <a:lstStyle/>
          <a:p>
            <a:pPr/>
            <a:r>
              <a:t>PMCSN 20/21 - Moroni, perrone</a:t>
            </a:r>
          </a:p>
        </p:txBody>
      </p:sp>
      <p:sp>
        <p:nvSpPr>
          <p:cNvPr id="382" name="modello Computazionale - calcolo delle aree (2)"/>
          <p:cNvSpPr txBox="1"/>
          <p:nvPr>
            <p:ph type="title"/>
          </p:nvPr>
        </p:nvSpPr>
        <p:spPr>
          <a:prstGeom prst="rect">
            <a:avLst/>
          </a:prstGeom>
        </p:spPr>
        <p:txBody>
          <a:bodyPr/>
          <a:lstStyle>
            <a:lvl1pPr defTabSz="685165">
              <a:spcBef>
                <a:spcPts val="3200"/>
              </a:spcBef>
              <a:defRPr sz="7221"/>
            </a:lvl1pPr>
          </a:lstStyle>
          <a:p>
            <a:pPr/>
            <a:r>
              <a:t>modello Computazionale - calcolo delle aree (2)</a:t>
            </a:r>
          </a:p>
        </p:txBody>
      </p:sp>
      <p:sp>
        <p:nvSpPr>
          <p:cNvPr id="383" name="Per valutare il numero medio di task nel nodo viene calcolato:…"/>
          <p:cNvSpPr txBox="1"/>
          <p:nvPr>
            <p:ph type="body" idx="1"/>
          </p:nvPr>
        </p:nvSpPr>
        <p:spPr>
          <a:prstGeom prst="rect">
            <a:avLst/>
          </a:prstGeom>
        </p:spPr>
        <p:txBody>
          <a:bodyPr/>
          <a:lstStyle/>
          <a:p>
            <a:pPr>
              <a:defRPr>
                <a:solidFill>
                  <a:srgbClr val="FFFFFF"/>
                </a:solidFill>
              </a:defRPr>
            </a:pPr>
            <a:r>
              <a:t>Per valutare il numero medio di task nel nodo viene calcolato:</a:t>
            </a:r>
          </a:p>
          <a:p>
            <a:pPr>
              <a:defRPr>
                <a:solidFill>
                  <a:srgbClr val="FFFFFF"/>
                </a:solidFill>
              </a:defRPr>
            </a:pPr>
            <a:r>
              <a:t>Per valutare il throughput del nodo viene calcolato:</a:t>
            </a:r>
          </a:p>
        </p:txBody>
      </p:sp>
      <p:sp>
        <p:nvSpPr>
          <p:cNvPr id="384" name="Numero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pic>
        <p:nvPicPr>
          <p:cNvPr id="385" name="Schermata 2021-09-14 alle 20.51.04.png" descr="Schermata 2021-09-14 alle 20.51.04.png"/>
          <p:cNvPicPr>
            <a:picLocks noChangeAspect="1"/>
          </p:cNvPicPr>
          <p:nvPr/>
        </p:nvPicPr>
        <p:blipFill>
          <a:blip r:embed="rId2">
            <a:extLst/>
          </a:blip>
          <a:stretch>
            <a:fillRect/>
          </a:stretch>
        </p:blipFill>
        <p:spPr>
          <a:xfrm>
            <a:off x="18806453" y="2557738"/>
            <a:ext cx="4801206" cy="3980487"/>
          </a:xfrm>
          <a:prstGeom prst="rect">
            <a:avLst/>
          </a:prstGeom>
          <a:ln w="12700">
            <a:miter lim="400000"/>
          </a:ln>
        </p:spPr>
      </p:pic>
      <p:pic>
        <p:nvPicPr>
          <p:cNvPr id="386" name="Schermata 2021-09-14 alle 20.52.40.png" descr="Schermata 2021-09-14 alle 20.52.40.png"/>
          <p:cNvPicPr>
            <a:picLocks noChangeAspect="1"/>
          </p:cNvPicPr>
          <p:nvPr/>
        </p:nvPicPr>
        <p:blipFill>
          <a:blip r:embed="rId3">
            <a:extLst/>
          </a:blip>
          <a:stretch>
            <a:fillRect/>
          </a:stretch>
        </p:blipFill>
        <p:spPr>
          <a:xfrm>
            <a:off x="1463048" y="6423737"/>
            <a:ext cx="10842258" cy="6112208"/>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PMCSN 20/21 - Moroni, perrone"/>
          <p:cNvSpPr txBox="1"/>
          <p:nvPr>
            <p:ph type="body" idx="21"/>
          </p:nvPr>
        </p:nvSpPr>
        <p:spPr>
          <a:prstGeom prst="rect">
            <a:avLst/>
          </a:prstGeom>
        </p:spPr>
        <p:txBody>
          <a:bodyPr/>
          <a:lstStyle>
            <a:lvl1pPr>
              <a:defRPr>
                <a:solidFill>
                  <a:srgbClr val="FFFFFF"/>
                </a:solidFill>
              </a:defRPr>
            </a:lvl1pPr>
          </a:lstStyle>
          <a:p>
            <a:pPr/>
            <a:r>
              <a:t>PMCSN 20/21 - Moroni, perrone</a:t>
            </a:r>
          </a:p>
        </p:txBody>
      </p:sp>
      <p:sp>
        <p:nvSpPr>
          <p:cNvPr id="389" name="modello Computazionale - Intervallo di confidenza"/>
          <p:cNvSpPr txBox="1"/>
          <p:nvPr>
            <p:ph type="title"/>
          </p:nvPr>
        </p:nvSpPr>
        <p:spPr>
          <a:prstGeom prst="rect">
            <a:avLst/>
          </a:prstGeom>
        </p:spPr>
        <p:txBody>
          <a:bodyPr/>
          <a:lstStyle>
            <a:lvl1pPr defTabSz="685165">
              <a:spcBef>
                <a:spcPts val="3200"/>
              </a:spcBef>
              <a:defRPr sz="7221"/>
            </a:lvl1pPr>
          </a:lstStyle>
          <a:p>
            <a:pPr/>
            <a:r>
              <a:t>modello Computazionale - Intervallo di confidenza</a:t>
            </a:r>
          </a:p>
        </p:txBody>
      </p:sp>
      <p:sp>
        <p:nvSpPr>
          <p:cNvPr id="390" name="A partire da ogni statistica X con media μ e varianza    la varianza non è nota e si ha che:                                  con                                     e…"/>
          <p:cNvSpPr txBox="1"/>
          <p:nvPr>
            <p:ph type="body" idx="1"/>
          </p:nvPr>
        </p:nvSpPr>
        <p:spPr>
          <a:prstGeom prst="rect">
            <a:avLst/>
          </a:prstGeom>
        </p:spPr>
        <p:txBody>
          <a:bodyPr/>
          <a:lstStyle/>
          <a:p>
            <a:pPr>
              <a:defRPr>
                <a:solidFill>
                  <a:srgbClr val="FFFFFF"/>
                </a:solidFill>
              </a:defRPr>
            </a:pPr>
            <a:r>
              <a:t>A partire da ogni statistica X con media μ e varianza </a:t>
            </a:r>
            <a14:m>
              <m:oMath>
                <m:sSup>
                  <m:e>
                    <m:r>
                      <a:rPr xmlns:a="http://schemas.openxmlformats.org/drawingml/2006/main" sz="5550" i="1">
                        <a:solidFill>
                          <a:srgbClr val="FEFEFE"/>
                        </a:solidFill>
                        <a:latin typeface="Cambria Math" panose="02040503050406030204" pitchFamily="18" charset="0"/>
                      </a:rPr>
                      <m:t>σ</m:t>
                    </m:r>
                  </m:e>
                  <m:sup>
                    <m:r>
                      <a:rPr xmlns:a="http://schemas.openxmlformats.org/drawingml/2006/main" sz="5550" i="1">
                        <a:solidFill>
                          <a:srgbClr val="FEFEFE"/>
                        </a:solidFill>
                        <a:latin typeface="Cambria Math" panose="02040503050406030204" pitchFamily="18" charset="0"/>
                      </a:rPr>
                      <m:t>2</m:t>
                    </m:r>
                  </m:sup>
                </m:sSup>
              </m:oMath>
            </a14:m>
            <a:r>
              <a:t> </a:t>
            </a:r>
            <a:r>
              <a:rPr baseline="61362" sz="1466">
                <a:latin typeface="Times New Roman"/>
                <a:ea typeface="Times New Roman"/>
                <a:cs typeface="Times New Roman"/>
                <a:sym typeface="Times New Roman"/>
              </a:rPr>
              <a:t> </a:t>
            </a:r>
            <a:r>
              <a:t>la varianza non è nota e si ha che:                                  con                                     e  </a:t>
            </a:r>
          </a:p>
          <a:p>
            <a:pPr>
              <a:defRPr>
                <a:solidFill>
                  <a:srgbClr val="FFFFFF"/>
                </a:solidFill>
              </a:defRPr>
            </a:pPr>
          </a:p>
          <a:p>
            <a:pPr>
              <a:defRPr>
                <a:solidFill>
                  <a:srgbClr val="FFFFFF"/>
                </a:solidFill>
              </a:defRPr>
            </a:pPr>
            <a:r>
              <a:t>A questo punto, l’intervallo di confidenza al 95% viene calcolato con la seguente formula:</a:t>
            </a:r>
          </a:p>
        </p:txBody>
      </p:sp>
      <p:sp>
        <p:nvSpPr>
          <p:cNvPr id="391" name="Numero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pic>
        <p:nvPicPr>
          <p:cNvPr id="392" name="Schermata 2021-09-14 alle 19.36.57.png" descr="Schermata 2021-09-14 alle 19.36.57.png"/>
          <p:cNvPicPr>
            <a:picLocks noChangeAspect="1"/>
          </p:cNvPicPr>
          <p:nvPr/>
        </p:nvPicPr>
        <p:blipFill>
          <a:blip r:embed="rId2">
            <a:extLst/>
          </a:blip>
          <a:stretch>
            <a:fillRect/>
          </a:stretch>
        </p:blipFill>
        <p:spPr>
          <a:xfrm>
            <a:off x="4303788" y="4834337"/>
            <a:ext cx="4394371" cy="1662290"/>
          </a:xfrm>
          <a:prstGeom prst="rect">
            <a:avLst/>
          </a:prstGeom>
          <a:ln w="12700">
            <a:miter lim="400000"/>
          </a:ln>
        </p:spPr>
      </p:pic>
      <p:pic>
        <p:nvPicPr>
          <p:cNvPr id="393" name="Schermata 2021-09-14 alle 19.37.08.png" descr="Schermata 2021-09-14 alle 19.37.08.png"/>
          <p:cNvPicPr>
            <a:picLocks noChangeAspect="1"/>
          </p:cNvPicPr>
          <p:nvPr/>
        </p:nvPicPr>
        <p:blipFill>
          <a:blip r:embed="rId3">
            <a:extLst/>
          </a:blip>
          <a:stretch>
            <a:fillRect/>
          </a:stretch>
        </p:blipFill>
        <p:spPr>
          <a:xfrm>
            <a:off x="10476536" y="4881335"/>
            <a:ext cx="4979119" cy="689991"/>
          </a:xfrm>
          <a:prstGeom prst="rect">
            <a:avLst/>
          </a:prstGeom>
          <a:ln w="12700">
            <a:miter lim="400000"/>
          </a:ln>
        </p:spPr>
      </p:pic>
      <p:pic>
        <p:nvPicPr>
          <p:cNvPr id="394" name="Schermata 2021-09-14 alle 19.37.20.png" descr="Schermata 2021-09-14 alle 19.37.20.png"/>
          <p:cNvPicPr>
            <a:picLocks noChangeAspect="1"/>
          </p:cNvPicPr>
          <p:nvPr/>
        </p:nvPicPr>
        <p:blipFill>
          <a:blip r:embed="rId4">
            <a:extLst/>
          </a:blip>
          <a:stretch>
            <a:fillRect/>
          </a:stretch>
        </p:blipFill>
        <p:spPr>
          <a:xfrm>
            <a:off x="16718957" y="4908830"/>
            <a:ext cx="5045677" cy="635001"/>
          </a:xfrm>
          <a:prstGeom prst="rect">
            <a:avLst/>
          </a:prstGeom>
          <a:ln w="12700">
            <a:miter lim="400000"/>
          </a:ln>
        </p:spPr>
      </p:pic>
      <p:pic>
        <p:nvPicPr>
          <p:cNvPr id="395" name="Schermata 2021-09-14 alle 19.37.41.png" descr="Schermata 2021-09-14 alle 19.37.41.png"/>
          <p:cNvPicPr>
            <a:picLocks noChangeAspect="1"/>
          </p:cNvPicPr>
          <p:nvPr/>
        </p:nvPicPr>
        <p:blipFill>
          <a:blip r:embed="rId5">
            <a:extLst/>
          </a:blip>
          <a:stretch>
            <a:fillRect/>
          </a:stretch>
        </p:blipFill>
        <p:spPr>
          <a:xfrm>
            <a:off x="6989648" y="8411547"/>
            <a:ext cx="10404704" cy="1662290"/>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PMCSN 20/21 - Moroni, perrone"/>
          <p:cNvSpPr txBox="1"/>
          <p:nvPr>
            <p:ph type="body" idx="21"/>
          </p:nvPr>
        </p:nvSpPr>
        <p:spPr>
          <a:prstGeom prst="rect">
            <a:avLst/>
          </a:prstGeom>
        </p:spPr>
        <p:txBody>
          <a:bodyPr/>
          <a:lstStyle>
            <a:lvl1pPr>
              <a:defRPr>
                <a:solidFill>
                  <a:srgbClr val="FFFFFF"/>
                </a:solidFill>
              </a:defRPr>
            </a:lvl1pPr>
          </a:lstStyle>
          <a:p>
            <a:pPr/>
            <a:r>
              <a:t>PMCSN 20/21 - Moroni, perrone</a:t>
            </a:r>
          </a:p>
        </p:txBody>
      </p:sp>
      <p:sp>
        <p:nvSpPr>
          <p:cNvPr id="398" name="modello Computazionale - Intervallo di confidenza (2)"/>
          <p:cNvSpPr txBox="1"/>
          <p:nvPr>
            <p:ph type="title"/>
          </p:nvPr>
        </p:nvSpPr>
        <p:spPr>
          <a:prstGeom prst="rect">
            <a:avLst/>
          </a:prstGeom>
        </p:spPr>
        <p:txBody>
          <a:bodyPr/>
          <a:lstStyle>
            <a:lvl1pPr defTabSz="685165">
              <a:spcBef>
                <a:spcPts val="3200"/>
              </a:spcBef>
              <a:defRPr sz="7221"/>
            </a:lvl1pPr>
          </a:lstStyle>
          <a:p>
            <a:pPr/>
            <a:r>
              <a:t>modello Computazionale - Intervallo di confidenza (2)</a:t>
            </a:r>
          </a:p>
        </p:txBody>
      </p:sp>
      <p:sp>
        <p:nvSpPr>
          <p:cNvPr id="399" name="Doppio clic per modificare"/>
          <p:cNvSpPr txBox="1"/>
          <p:nvPr>
            <p:ph type="body" idx="1"/>
          </p:nvPr>
        </p:nvSpPr>
        <p:spPr>
          <a:prstGeom prst="rect">
            <a:avLst/>
          </a:prstGeom>
        </p:spPr>
        <p:txBody>
          <a:bodyPr/>
          <a:lstStyle/>
          <a:p>
            <a:pPr/>
          </a:p>
        </p:txBody>
      </p:sp>
      <p:sp>
        <p:nvSpPr>
          <p:cNvPr id="400" name="Numero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pic>
        <p:nvPicPr>
          <p:cNvPr id="401" name="Schermata 2021-09-14 alle 19.48.47.png" descr="Schermata 2021-09-14 alle 19.48.47.png"/>
          <p:cNvPicPr>
            <a:picLocks noChangeAspect="1"/>
          </p:cNvPicPr>
          <p:nvPr/>
        </p:nvPicPr>
        <p:blipFill>
          <a:blip r:embed="rId2">
            <a:extLst/>
          </a:blip>
          <a:stretch>
            <a:fillRect/>
          </a:stretch>
        </p:blipFill>
        <p:spPr>
          <a:xfrm>
            <a:off x="676962" y="3860800"/>
            <a:ext cx="12303328" cy="8585200"/>
          </a:xfrm>
          <a:prstGeom prst="rect">
            <a:avLst/>
          </a:prstGeom>
          <a:ln w="12700">
            <a:miter lim="400000"/>
          </a:ln>
        </p:spPr>
      </p:pic>
      <p:grpSp>
        <p:nvGrpSpPr>
          <p:cNvPr id="404" name="Raggruppa"/>
          <p:cNvGrpSpPr/>
          <p:nvPr/>
        </p:nvGrpSpPr>
        <p:grpSpPr>
          <a:xfrm>
            <a:off x="12996894" y="3731747"/>
            <a:ext cx="10987187" cy="4955969"/>
            <a:chOff x="0" y="0"/>
            <a:chExt cx="10987185" cy="4955967"/>
          </a:xfrm>
        </p:grpSpPr>
        <p:pic>
          <p:nvPicPr>
            <p:cNvPr id="402" name="Schermata 2021-09-14 alle 19.49.06.png" descr="Schermata 2021-09-14 alle 19.49.06.png"/>
            <p:cNvPicPr>
              <a:picLocks noChangeAspect="1"/>
            </p:cNvPicPr>
            <p:nvPr/>
          </p:nvPicPr>
          <p:blipFill>
            <a:blip r:embed="rId3">
              <a:extLst/>
            </a:blip>
            <a:stretch>
              <a:fillRect/>
            </a:stretch>
          </p:blipFill>
          <p:spPr>
            <a:xfrm>
              <a:off x="0" y="0"/>
              <a:ext cx="10987186" cy="3533568"/>
            </a:xfrm>
            <a:prstGeom prst="rect">
              <a:avLst/>
            </a:prstGeom>
            <a:ln w="12700" cap="flat">
              <a:noFill/>
              <a:miter lim="400000"/>
            </a:ln>
            <a:effectLst/>
          </p:spPr>
        </p:pic>
        <p:sp>
          <p:nvSpPr>
            <p:cNvPr id="403" name="Caption"/>
            <p:cNvSpPr/>
            <p:nvPr/>
          </p:nvSpPr>
          <p:spPr>
            <a:xfrm>
              <a:off x="0" y="3635167"/>
              <a:ext cx="10987186" cy="1320801"/>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algn="ctr">
                <a:spcBef>
                  <a:spcPts val="0"/>
                </a:spcBef>
                <a:defRPr>
                  <a:solidFill>
                    <a:srgbClr val="FFFFFF"/>
                  </a:solidFill>
                </a:defRPr>
              </a:lvl1pPr>
            </a:lstStyle>
            <a:p>
              <a:pPr/>
              <a:r>
                <a:t>Esempio di intervallo di confidenza generato dal run dell’algoritmo 2 durante la fase transiente </a:t>
              </a:r>
              <a:endParaRPr sz="1200">
                <a:latin typeface="Times Roman"/>
                <a:ea typeface="Times Roman"/>
                <a:cs typeface="Times Roman"/>
                <a:sym typeface="Times Roman"/>
              </a:endParaRPr>
            </a:p>
          </p:txBody>
        </p:sp>
      </p:gr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PMCSN 20/21 - Moroni, perrone"/>
          <p:cNvSpPr txBox="1"/>
          <p:nvPr>
            <p:ph type="body" idx="21"/>
          </p:nvPr>
        </p:nvSpPr>
        <p:spPr>
          <a:prstGeom prst="rect">
            <a:avLst/>
          </a:prstGeom>
        </p:spPr>
        <p:txBody>
          <a:bodyPr/>
          <a:lstStyle>
            <a:lvl1pPr>
              <a:defRPr>
                <a:solidFill>
                  <a:srgbClr val="FFFFFF"/>
                </a:solidFill>
              </a:defRPr>
            </a:lvl1pPr>
          </a:lstStyle>
          <a:p>
            <a:pPr/>
            <a:r>
              <a:t>PMCSN 20/21 - Moroni, perrone</a:t>
            </a:r>
          </a:p>
        </p:txBody>
      </p:sp>
      <p:sp>
        <p:nvSpPr>
          <p:cNvPr id="407" name="verifica e validazione"/>
          <p:cNvSpPr txBox="1"/>
          <p:nvPr>
            <p:ph type="title"/>
          </p:nvPr>
        </p:nvSpPr>
        <p:spPr>
          <a:prstGeom prst="rect">
            <a:avLst/>
          </a:prstGeom>
        </p:spPr>
        <p:txBody>
          <a:bodyPr/>
          <a:lstStyle>
            <a:lvl1pPr defTabSz="685165">
              <a:spcBef>
                <a:spcPts val="3200"/>
              </a:spcBef>
              <a:defRPr sz="7221"/>
            </a:lvl1pPr>
          </a:lstStyle>
          <a:p>
            <a:pPr/>
            <a:r>
              <a:t>verifica e validazione</a:t>
            </a:r>
          </a:p>
        </p:txBody>
      </p:sp>
      <p:sp>
        <p:nvSpPr>
          <p:cNvPr id="408" name="La fase di verifica si traduce nel controllare se il simulatore sia una corretta implementazione del modello proposto…"/>
          <p:cNvSpPr txBox="1"/>
          <p:nvPr>
            <p:ph type="body" idx="1"/>
          </p:nvPr>
        </p:nvSpPr>
        <p:spPr>
          <a:prstGeom prst="rect">
            <a:avLst/>
          </a:prstGeom>
        </p:spPr>
        <p:txBody>
          <a:bodyPr/>
          <a:lstStyle/>
          <a:p>
            <a:pPr>
              <a:defRPr>
                <a:solidFill>
                  <a:srgbClr val="FFFFFF"/>
                </a:solidFill>
              </a:defRPr>
            </a:pPr>
            <a:r>
              <a:t>La fase di </a:t>
            </a:r>
            <a:r>
              <a:rPr>
                <a:solidFill>
                  <a:schemeClr val="accent1">
                    <a:hueOff val="104794"/>
                    <a:lumOff val="-8431"/>
                  </a:schemeClr>
                </a:solidFill>
              </a:rPr>
              <a:t>verifica</a:t>
            </a:r>
            <a:r>
              <a:t> si traduce nel controllare se il simulatore sia una corretta implementazione del modello proposto</a:t>
            </a:r>
          </a:p>
          <a:p>
            <a:pPr>
              <a:defRPr>
                <a:solidFill>
                  <a:srgbClr val="FFFFFF"/>
                </a:solidFill>
              </a:defRPr>
            </a:pPr>
            <a:r>
              <a:t>Abbiamo organizzato il codice in maniera modulare in modo da facilitarne il debugging, per poi eseguire la simulazione considerando diversi parametri di input, per controllarne, infine, l’output e confrontarlo con i valori da noi calcolati manualmente durante la fase di progettazione del sistema.</a:t>
            </a:r>
          </a:p>
          <a:p>
            <a:pPr>
              <a:defRPr>
                <a:solidFill>
                  <a:srgbClr val="FFFFFF"/>
                </a:solidFill>
              </a:defRPr>
            </a:pPr>
            <a:r>
              <a:t>In questa fase si è anche verificata la presenza di eventuali errori “logici” compiuti in fase di programmazione.</a:t>
            </a:r>
          </a:p>
        </p:txBody>
      </p:sp>
      <p:sp>
        <p:nvSpPr>
          <p:cNvPr id="409" name="Numero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PMCSN 20/21 - Moroni, perrone"/>
          <p:cNvSpPr txBox="1"/>
          <p:nvPr>
            <p:ph type="body" idx="21"/>
          </p:nvPr>
        </p:nvSpPr>
        <p:spPr>
          <a:prstGeom prst="rect">
            <a:avLst/>
          </a:prstGeom>
        </p:spPr>
        <p:txBody>
          <a:bodyPr/>
          <a:lstStyle>
            <a:lvl1pPr>
              <a:defRPr>
                <a:solidFill>
                  <a:srgbClr val="FFFFFF"/>
                </a:solidFill>
              </a:defRPr>
            </a:lvl1pPr>
          </a:lstStyle>
          <a:p>
            <a:pPr/>
            <a:r>
              <a:t>PMCSN 20/21 - Moroni, perrone</a:t>
            </a:r>
          </a:p>
        </p:txBody>
      </p:sp>
      <p:sp>
        <p:nvSpPr>
          <p:cNvPr id="412" name="verifica e validazione (2)"/>
          <p:cNvSpPr txBox="1"/>
          <p:nvPr>
            <p:ph type="title"/>
          </p:nvPr>
        </p:nvSpPr>
        <p:spPr>
          <a:prstGeom prst="rect">
            <a:avLst/>
          </a:prstGeom>
        </p:spPr>
        <p:txBody>
          <a:bodyPr/>
          <a:lstStyle>
            <a:lvl1pPr defTabSz="685165">
              <a:spcBef>
                <a:spcPts val="3200"/>
              </a:spcBef>
              <a:defRPr sz="7221"/>
            </a:lvl1pPr>
          </a:lstStyle>
          <a:p>
            <a:pPr/>
            <a:r>
              <a:t>verifica e validazione (2)</a:t>
            </a:r>
          </a:p>
        </p:txBody>
      </p:sp>
      <p:sp>
        <p:nvSpPr>
          <p:cNvPr id="413" name="La modalità con la quale siamo riusciti, passo passo, a verificare che la simulazione corrispondesse realmente ai valori calcolati è stato tramite l’utilizzo del debugger di Eclipse che ci ha consentito di tenere traccia dello stato delle variabili per o"/>
          <p:cNvSpPr txBox="1"/>
          <p:nvPr>
            <p:ph type="body" idx="1"/>
          </p:nvPr>
        </p:nvSpPr>
        <p:spPr>
          <a:prstGeom prst="rect">
            <a:avLst/>
          </a:prstGeom>
        </p:spPr>
        <p:txBody>
          <a:bodyPr/>
          <a:lstStyle/>
          <a:p>
            <a:pPr marL="628650" indent="-628650" defTabSz="817244">
              <a:spcBef>
                <a:spcPts val="3800"/>
              </a:spcBef>
              <a:defRPr sz="4752">
                <a:solidFill>
                  <a:srgbClr val="FFFFFF"/>
                </a:solidFill>
              </a:defRPr>
            </a:pPr>
            <a:r>
              <a:t>La modalità con la quale siamo riusciti, passo passo, a verificare che la simulazione corrispondesse realmente ai valori calcolati è stato tramite l’utilizzo del debugger di Eclipse che ci ha consentito di tenere traccia dello stato delle variabili per ogni istante di tempo.</a:t>
            </a:r>
          </a:p>
          <a:p>
            <a:pPr marL="628650" indent="-628650" defTabSz="817244">
              <a:spcBef>
                <a:spcPts val="3800"/>
              </a:spcBef>
              <a:defRPr sz="4752">
                <a:solidFill>
                  <a:srgbClr val="FFFFFF"/>
                </a:solidFill>
              </a:defRPr>
            </a:pPr>
            <a:r>
              <a:t>Questa operazione è stata ripetuta singolarmente per tutti e due gli algoritmi (ogni volta con valori di input differenti) e per entrambe le tecniche di simulazione utilizzate nel simulatore: transiente e batch.</a:t>
            </a:r>
          </a:p>
          <a:p>
            <a:pPr marL="628650" indent="-628650" defTabSz="817244">
              <a:spcBef>
                <a:spcPts val="3800"/>
              </a:spcBef>
              <a:defRPr sz="4752">
                <a:solidFill>
                  <a:srgbClr val="FFFFFF"/>
                </a:solidFill>
              </a:defRPr>
            </a:pPr>
            <a:r>
              <a:t>Per verificare la corretta implementazione del modello proposto abbiamo scongiurato che il simulatore non fosse “seed-dependent”.</a:t>
            </a:r>
          </a:p>
        </p:txBody>
      </p:sp>
      <p:sp>
        <p:nvSpPr>
          <p:cNvPr id="414" name="Numero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PMCSN 20/21 - Moroni, perrone"/>
          <p:cNvSpPr txBox="1"/>
          <p:nvPr>
            <p:ph type="body" idx="21"/>
          </p:nvPr>
        </p:nvSpPr>
        <p:spPr>
          <a:prstGeom prst="rect">
            <a:avLst/>
          </a:prstGeom>
        </p:spPr>
        <p:txBody>
          <a:bodyPr/>
          <a:lstStyle>
            <a:lvl1pPr>
              <a:defRPr>
                <a:solidFill>
                  <a:srgbClr val="FFFFFF"/>
                </a:solidFill>
              </a:defRPr>
            </a:lvl1pPr>
          </a:lstStyle>
          <a:p>
            <a:pPr/>
            <a:r>
              <a:t>PMCSN 20/21 - Moroni, perrone</a:t>
            </a:r>
          </a:p>
        </p:txBody>
      </p:sp>
      <p:sp>
        <p:nvSpPr>
          <p:cNvPr id="417" name="verifica e validazione (3)"/>
          <p:cNvSpPr txBox="1"/>
          <p:nvPr>
            <p:ph type="title"/>
          </p:nvPr>
        </p:nvSpPr>
        <p:spPr>
          <a:prstGeom prst="rect">
            <a:avLst/>
          </a:prstGeom>
        </p:spPr>
        <p:txBody>
          <a:bodyPr/>
          <a:lstStyle>
            <a:lvl1pPr defTabSz="685165">
              <a:spcBef>
                <a:spcPts val="3200"/>
              </a:spcBef>
              <a:defRPr sz="7221"/>
            </a:lvl1pPr>
          </a:lstStyle>
          <a:p>
            <a:pPr/>
            <a:r>
              <a:t>verifica e validazione (3)</a:t>
            </a:r>
          </a:p>
        </p:txBody>
      </p:sp>
      <p:sp>
        <p:nvSpPr>
          <p:cNvPr id="418" name="La fase di validazione, invece, si è focalizzata sullo stabilire se il livello di accuratezza tra modello e sistema reale fosse rispettato, controllando se il primo rappresentasse adeguatamente il comportamento del secondo.…"/>
          <p:cNvSpPr txBox="1"/>
          <p:nvPr>
            <p:ph type="body" idx="1"/>
          </p:nvPr>
        </p:nvSpPr>
        <p:spPr>
          <a:prstGeom prst="rect">
            <a:avLst/>
          </a:prstGeom>
        </p:spPr>
        <p:txBody>
          <a:bodyPr/>
          <a:lstStyle/>
          <a:p>
            <a:pPr>
              <a:defRPr>
                <a:solidFill>
                  <a:srgbClr val="FFFFFF"/>
                </a:solidFill>
              </a:defRPr>
            </a:pPr>
            <a:r>
              <a:t>La fase di </a:t>
            </a:r>
            <a:r>
              <a:rPr>
                <a:solidFill>
                  <a:schemeClr val="accent1">
                    <a:hueOff val="104794"/>
                    <a:lumOff val="-8431"/>
                  </a:schemeClr>
                </a:solidFill>
              </a:rPr>
              <a:t>validazione</a:t>
            </a:r>
            <a:r>
              <a:t>, invece, si è focalizzata sullo stabilire se il livello di accuratezza tra modello e sistema reale fosse rispettato, controllando se il primo rappresentasse adeguatamente il comportamento del secondo.</a:t>
            </a:r>
          </a:p>
          <a:p>
            <a:pPr>
              <a:defRPr>
                <a:solidFill>
                  <a:srgbClr val="FFFFFF"/>
                </a:solidFill>
              </a:defRPr>
            </a:pPr>
            <a:r>
              <a:t>Non potendo validare il modello confrontandolo con dati reali, il confronto più significativo che si è svolto è stato provare ad effettuare dei controlli di consistenza.</a:t>
            </a:r>
          </a:p>
          <a:p>
            <a:pPr>
              <a:defRPr>
                <a:solidFill>
                  <a:srgbClr val="FFFFFF"/>
                </a:solidFill>
              </a:defRPr>
            </a:pPr>
            <a:r>
              <a:t>Provando a cambiare i vari parametri in input al simulatore, se n’è osservato il comportamento e confrontato con il comportamento atteso.</a:t>
            </a:r>
          </a:p>
        </p:txBody>
      </p:sp>
      <p:sp>
        <p:nvSpPr>
          <p:cNvPr id="419" name="Numero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1" name="PMCSN 20/21 - Moroni, perrone"/>
          <p:cNvSpPr txBox="1"/>
          <p:nvPr>
            <p:ph type="body" idx="21"/>
          </p:nvPr>
        </p:nvSpPr>
        <p:spPr>
          <a:prstGeom prst="rect">
            <a:avLst/>
          </a:prstGeom>
        </p:spPr>
        <p:txBody>
          <a:bodyPr/>
          <a:lstStyle>
            <a:lvl1pPr>
              <a:defRPr>
                <a:solidFill>
                  <a:srgbClr val="FFFFFF"/>
                </a:solidFill>
              </a:defRPr>
            </a:lvl1pPr>
          </a:lstStyle>
          <a:p>
            <a:pPr/>
            <a:r>
              <a:t>PMCSN 20/21 - Moroni, perrone</a:t>
            </a:r>
          </a:p>
        </p:txBody>
      </p:sp>
      <p:sp>
        <p:nvSpPr>
          <p:cNvPr id="422" name="verifica e validazione (4)"/>
          <p:cNvSpPr txBox="1"/>
          <p:nvPr>
            <p:ph type="title"/>
          </p:nvPr>
        </p:nvSpPr>
        <p:spPr>
          <a:prstGeom prst="rect">
            <a:avLst/>
          </a:prstGeom>
        </p:spPr>
        <p:txBody>
          <a:bodyPr/>
          <a:lstStyle>
            <a:lvl1pPr defTabSz="685165">
              <a:spcBef>
                <a:spcPts val="3200"/>
              </a:spcBef>
              <a:defRPr sz="7221"/>
            </a:lvl1pPr>
          </a:lstStyle>
          <a:p>
            <a:pPr/>
            <a:r>
              <a:t>verifica e validazione (4)</a:t>
            </a:r>
          </a:p>
        </p:txBody>
      </p:sp>
      <p:sp>
        <p:nvSpPr>
          <p:cNvPr id="423" name="Riportiamo adesso, prendendo come esempio illustrativo l’algoritmo 2, i valori a confronto tra modello analitico e simulazione con valore di STOP 10000.00 e seed di partenza 12345…"/>
          <p:cNvSpPr txBox="1"/>
          <p:nvPr>
            <p:ph type="body" sz="half" idx="1"/>
          </p:nvPr>
        </p:nvSpPr>
        <p:spPr>
          <a:xfrm>
            <a:off x="824420" y="3886200"/>
            <a:ext cx="13342560" cy="8585200"/>
          </a:xfrm>
          <a:prstGeom prst="rect">
            <a:avLst/>
          </a:prstGeom>
        </p:spPr>
        <p:txBody>
          <a:bodyPr/>
          <a:lstStyle/>
          <a:p>
            <a:pPr marL="609600" indent="-609600" defTabSz="792479">
              <a:spcBef>
                <a:spcPts val="3700"/>
              </a:spcBef>
              <a:defRPr sz="3839">
                <a:solidFill>
                  <a:srgbClr val="FFFFFF"/>
                </a:solidFill>
              </a:defRPr>
            </a:pPr>
            <a:r>
              <a:t>Riportiamo adesso, prendendo come esempio illustrativo l’algoritmo 2, i valori a confronto tra modello analitico e simulazione con valore di STOP 10000.00 e seed di partenza 12345</a:t>
            </a:r>
          </a:p>
          <a:p>
            <a:pPr marL="609600" indent="-609600" defTabSz="792479">
              <a:spcBef>
                <a:spcPts val="3700"/>
              </a:spcBef>
              <a:defRPr sz="3839">
                <a:solidFill>
                  <a:srgbClr val="FFFFFF"/>
                </a:solidFill>
              </a:defRPr>
            </a:pPr>
            <a:r>
              <a:t>Nella tabella a fianco si indica il valore del throughput con la lettera L maiuscola.</a:t>
            </a:r>
          </a:p>
          <a:p>
            <a:pPr marL="609600" indent="-609600" defTabSz="792479">
              <a:spcBef>
                <a:spcPts val="3700"/>
              </a:spcBef>
              <a:defRPr sz="3839">
                <a:solidFill>
                  <a:srgbClr val="FFFFFF"/>
                </a:solidFill>
              </a:defRPr>
            </a:pPr>
            <a:r>
              <a:t>    </a:t>
            </a:r>
          </a:p>
          <a:p>
            <a:pPr marL="609600" indent="-609600" defTabSz="792479">
              <a:spcBef>
                <a:spcPts val="3700"/>
              </a:spcBef>
              <a:defRPr sz="3839">
                <a:solidFill>
                  <a:srgbClr val="FFFFFF"/>
                </a:solidFill>
              </a:defRPr>
            </a:pPr>
          </a:p>
          <a:p>
            <a:pPr marL="609600" indent="-609600" defTabSz="792479">
              <a:spcBef>
                <a:spcPts val="3700"/>
              </a:spcBef>
              <a:defRPr sz="3839">
                <a:solidFill>
                  <a:srgbClr val="FFFFFF"/>
                </a:solidFill>
              </a:defRPr>
            </a:pPr>
            <a:r>
              <a:t>I valori reali erano: 𝜆1 = 1.5 j/s   𝜆2 = 1.8 j/s e 𝜆tot=3.3j/s</a:t>
            </a:r>
          </a:p>
        </p:txBody>
      </p:sp>
      <p:sp>
        <p:nvSpPr>
          <p:cNvPr id="424" name="Numero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pic>
        <p:nvPicPr>
          <p:cNvPr id="425" name="Schermata 2021-09-14 alle 21.51.27.png" descr="Schermata 2021-09-14 alle 21.51.27.png"/>
          <p:cNvPicPr>
            <a:picLocks noChangeAspect="1"/>
          </p:cNvPicPr>
          <p:nvPr/>
        </p:nvPicPr>
        <p:blipFill>
          <a:blip r:embed="rId2">
            <a:extLst/>
          </a:blip>
          <a:stretch>
            <a:fillRect/>
          </a:stretch>
        </p:blipFill>
        <p:spPr>
          <a:xfrm>
            <a:off x="15084562" y="1549033"/>
            <a:ext cx="8570303" cy="11919882"/>
          </a:xfrm>
          <a:prstGeom prst="rect">
            <a:avLst/>
          </a:prstGeom>
          <a:ln w="12700">
            <a:miter lim="400000"/>
          </a:ln>
        </p:spPr>
      </p:pic>
      <p:pic>
        <p:nvPicPr>
          <p:cNvPr id="426" name="Schermata 2021-09-14 alle 22.01.01.png" descr="Schermata 2021-09-14 alle 22.01.01.png"/>
          <p:cNvPicPr>
            <a:picLocks noChangeAspect="1"/>
          </p:cNvPicPr>
          <p:nvPr/>
        </p:nvPicPr>
        <p:blipFill>
          <a:blip r:embed="rId3">
            <a:extLst/>
          </a:blip>
          <a:stretch>
            <a:fillRect/>
          </a:stretch>
        </p:blipFill>
        <p:spPr>
          <a:xfrm>
            <a:off x="1389328" y="8797039"/>
            <a:ext cx="7833422" cy="1667954"/>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PMCSN 20/21 - Moroni, perrone"/>
          <p:cNvSpPr txBox="1"/>
          <p:nvPr>
            <p:ph type="body" idx="21"/>
          </p:nvPr>
        </p:nvSpPr>
        <p:spPr>
          <a:prstGeom prst="rect">
            <a:avLst/>
          </a:prstGeom>
        </p:spPr>
        <p:txBody>
          <a:bodyPr/>
          <a:lstStyle>
            <a:lvl1pPr>
              <a:defRPr>
                <a:solidFill>
                  <a:srgbClr val="FFFFFF"/>
                </a:solidFill>
              </a:defRPr>
            </a:lvl1pPr>
          </a:lstStyle>
          <a:p>
            <a:pPr/>
            <a:r>
              <a:t>PMCSN 20/21 - Moroni, perrone</a:t>
            </a:r>
          </a:p>
        </p:txBody>
      </p:sp>
      <p:sp>
        <p:nvSpPr>
          <p:cNvPr id="429" name="Grafici dei risultati"/>
          <p:cNvSpPr txBox="1"/>
          <p:nvPr>
            <p:ph type="title"/>
          </p:nvPr>
        </p:nvSpPr>
        <p:spPr>
          <a:prstGeom prst="rect">
            <a:avLst/>
          </a:prstGeom>
        </p:spPr>
        <p:txBody>
          <a:bodyPr/>
          <a:lstStyle>
            <a:lvl1pPr defTabSz="685165">
              <a:spcBef>
                <a:spcPts val="3200"/>
              </a:spcBef>
              <a:defRPr sz="7221"/>
            </a:lvl1pPr>
          </a:lstStyle>
          <a:p>
            <a:pPr/>
            <a:r>
              <a:t>Grafici dei risultati</a:t>
            </a:r>
          </a:p>
        </p:txBody>
      </p:sp>
      <p:sp>
        <p:nvSpPr>
          <p:cNvPr id="430" name="Nelle slide successive verranno riportati i grafici delle varie analisi effettuate durante la simulazione…"/>
          <p:cNvSpPr txBox="1"/>
          <p:nvPr>
            <p:ph type="body" idx="1"/>
          </p:nvPr>
        </p:nvSpPr>
        <p:spPr>
          <a:prstGeom prst="rect">
            <a:avLst/>
          </a:prstGeom>
        </p:spPr>
        <p:txBody>
          <a:bodyPr/>
          <a:lstStyle/>
          <a:p>
            <a:pPr marL="622300" indent="-622300" defTabSz="808990">
              <a:spcBef>
                <a:spcPts val="3800"/>
              </a:spcBef>
              <a:defRPr sz="4704">
                <a:solidFill>
                  <a:srgbClr val="FFFFFF"/>
                </a:solidFill>
              </a:defRPr>
            </a:pPr>
            <a:r>
              <a:t>Nelle slide successive verranno riportati i grafici delle varie analisi effettuate durante la simulazione</a:t>
            </a:r>
          </a:p>
          <a:p>
            <a:pPr marL="622300" indent="-622300" defTabSz="808990">
              <a:spcBef>
                <a:spcPts val="3800"/>
              </a:spcBef>
              <a:defRPr sz="4704">
                <a:solidFill>
                  <a:srgbClr val="FFFFFF"/>
                </a:solidFill>
              </a:defRPr>
            </a:pPr>
            <a:r>
              <a:t>Si potranno osservare gli intervalli di confidenza generati dalle 5 replicazioni per ogni valore di STOP_T</a:t>
            </a:r>
          </a:p>
          <a:p>
            <a:pPr marL="622300" indent="-622300" defTabSz="808990">
              <a:spcBef>
                <a:spcPts val="3800"/>
              </a:spcBef>
              <a:defRPr sz="4704">
                <a:solidFill>
                  <a:srgbClr val="FFFFFF"/>
                </a:solidFill>
              </a:defRPr>
            </a:pPr>
            <a:r>
              <a:t>Sulle ascisse vengono riportati gli indici del vettore dello STOP_T</a:t>
            </a:r>
          </a:p>
          <a:p>
            <a:pPr marL="622300" indent="-622300" defTabSz="808990">
              <a:spcBef>
                <a:spcPts val="3800"/>
              </a:spcBef>
              <a:defRPr sz="4704">
                <a:solidFill>
                  <a:srgbClr val="FFFFFF"/>
                </a:solidFill>
              </a:defRPr>
            </a:pPr>
            <a:r>
              <a:t>I valori dello STOP_T sono: 5.00, 10.00, 50.00, 100.00, 500.00, 1000.00, 2000.00, 5000.00, 10000.00</a:t>
            </a:r>
          </a:p>
          <a:p>
            <a:pPr marL="622300" indent="-622300" defTabSz="808990">
              <a:spcBef>
                <a:spcPts val="3800"/>
              </a:spcBef>
              <a:defRPr sz="4704">
                <a:solidFill>
                  <a:srgbClr val="FFFFFF"/>
                </a:solidFill>
              </a:defRPr>
            </a:pPr>
            <a:r>
              <a:t>Per l’analisi Batch le ascisse riportano il numero della replicazione analizzata.</a:t>
            </a:r>
          </a:p>
        </p:txBody>
      </p:sp>
      <p:sp>
        <p:nvSpPr>
          <p:cNvPr id="431" name="Numero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PMCSN 20/21 - Moroni, perrone"/>
          <p:cNvSpPr txBox="1"/>
          <p:nvPr>
            <p:ph type="body" idx="21"/>
          </p:nvPr>
        </p:nvSpPr>
        <p:spPr>
          <a:prstGeom prst="rect">
            <a:avLst/>
          </a:prstGeom>
        </p:spPr>
        <p:txBody>
          <a:bodyPr/>
          <a:lstStyle>
            <a:lvl1pPr>
              <a:defRPr>
                <a:solidFill>
                  <a:srgbClr val="FFFFFF"/>
                </a:solidFill>
              </a:defRPr>
            </a:lvl1pPr>
          </a:lstStyle>
          <a:p>
            <a:pPr/>
            <a:r>
              <a:t>PMCSN 20/21 - Moroni, perrone</a:t>
            </a:r>
          </a:p>
        </p:txBody>
      </p:sp>
      <p:sp>
        <p:nvSpPr>
          <p:cNvPr id="180" name="goal e obiettivi"/>
          <p:cNvSpPr txBox="1"/>
          <p:nvPr>
            <p:ph type="title"/>
          </p:nvPr>
        </p:nvSpPr>
        <p:spPr>
          <a:prstGeom prst="rect">
            <a:avLst/>
          </a:prstGeom>
        </p:spPr>
        <p:txBody>
          <a:bodyPr/>
          <a:lstStyle>
            <a:lvl1pPr defTabSz="685165">
              <a:spcBef>
                <a:spcPts val="3200"/>
              </a:spcBef>
              <a:defRPr sz="7221"/>
            </a:lvl1pPr>
          </a:lstStyle>
          <a:p>
            <a:pPr/>
            <a:r>
              <a:t>goal e obiettivi</a:t>
            </a:r>
          </a:p>
        </p:txBody>
      </p:sp>
      <p:sp>
        <p:nvSpPr>
          <p:cNvPr id="181" name="Modellare un sistema complesso e simularne il comportamento…"/>
          <p:cNvSpPr txBox="1"/>
          <p:nvPr>
            <p:ph type="body" idx="1"/>
          </p:nvPr>
        </p:nvSpPr>
        <p:spPr>
          <a:prstGeom prst="rect">
            <a:avLst/>
          </a:prstGeom>
        </p:spPr>
        <p:txBody>
          <a:bodyPr/>
          <a:lstStyle/>
          <a:p>
            <a:pPr>
              <a:defRPr>
                <a:solidFill>
                  <a:srgbClr val="FFFFFF"/>
                </a:solidFill>
              </a:defRPr>
            </a:pPr>
            <a:r>
              <a:t>Modellare un sistema complesso e simularne il comportamento</a:t>
            </a:r>
          </a:p>
          <a:p>
            <a:pPr>
              <a:defRPr>
                <a:solidFill>
                  <a:srgbClr val="FFFFFF"/>
                </a:solidFill>
              </a:defRPr>
            </a:pPr>
            <a:r>
              <a:t>Provare a migliorarne le prestazioni attraverso un algoritmo più intelligente</a:t>
            </a:r>
          </a:p>
          <a:p>
            <a:pPr>
              <a:defRPr>
                <a:solidFill>
                  <a:schemeClr val="accent1"/>
                </a:solidFill>
              </a:defRPr>
            </a:pPr>
            <a:r>
              <a:t>Cercare di diminuire il tempo di risposta globale per le letture (task di tipo 1)</a:t>
            </a:r>
          </a:p>
          <a:p>
            <a:pPr>
              <a:defRPr>
                <a:solidFill>
                  <a:srgbClr val="FFFFFF"/>
                </a:solidFill>
              </a:defRPr>
            </a:pPr>
            <a:r>
              <a:t>Le letture rappresentano le operazioni più comuni in un social network.</a:t>
            </a:r>
          </a:p>
          <a:p>
            <a:pPr>
              <a:defRPr>
                <a:solidFill>
                  <a:srgbClr val="FFFFFF"/>
                </a:solidFill>
              </a:defRPr>
            </a:pPr>
            <a:r>
              <a:t>Calcolare statistiche significative per comprendere il comportamento del sistema</a:t>
            </a:r>
          </a:p>
          <a:p>
            <a:pPr>
              <a:defRPr>
                <a:solidFill>
                  <a:srgbClr val="FFFFFF"/>
                </a:solidFill>
              </a:defRPr>
            </a:pPr>
            <a:r>
              <a:t>Throughput, Tempo medio di risposta, Numero di job presenti nei vari nodi.</a:t>
            </a:r>
          </a:p>
        </p:txBody>
      </p:sp>
      <p:sp>
        <p:nvSpPr>
          <p:cNvPr id="182" name="Numero diapositiva"/>
          <p:cNvSpPr txBox="1"/>
          <p:nvPr>
            <p:ph type="sldNum" sz="quarter" idx="4294967295"/>
          </p:nvPr>
        </p:nvSpPr>
        <p:spPr>
          <a:xfrm>
            <a:off x="23279100" y="609600"/>
            <a:ext cx="333748" cy="635000"/>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 name="PMCSN 20/21 - Moroni, perrone"/>
          <p:cNvSpPr txBox="1"/>
          <p:nvPr>
            <p:ph type="body" idx="21"/>
          </p:nvPr>
        </p:nvSpPr>
        <p:spPr>
          <a:prstGeom prst="rect">
            <a:avLst/>
          </a:prstGeom>
        </p:spPr>
        <p:txBody>
          <a:bodyPr/>
          <a:lstStyle>
            <a:lvl1pPr>
              <a:defRPr>
                <a:solidFill>
                  <a:srgbClr val="FFFFFF"/>
                </a:solidFill>
              </a:defRPr>
            </a:lvl1pPr>
          </a:lstStyle>
          <a:p>
            <a:pPr/>
            <a:r>
              <a:t>PMCSN 20/21 - Moroni, perrone</a:t>
            </a:r>
          </a:p>
        </p:txBody>
      </p:sp>
      <p:sp>
        <p:nvSpPr>
          <p:cNvPr id="434" name="Grafici dei risultati - analisi transiente - algoritmo 1"/>
          <p:cNvSpPr txBox="1"/>
          <p:nvPr>
            <p:ph type="title"/>
          </p:nvPr>
        </p:nvSpPr>
        <p:spPr>
          <a:prstGeom prst="rect">
            <a:avLst/>
          </a:prstGeom>
        </p:spPr>
        <p:txBody>
          <a:bodyPr/>
          <a:lstStyle>
            <a:lvl1pPr defTabSz="685165">
              <a:spcBef>
                <a:spcPts val="3200"/>
              </a:spcBef>
              <a:defRPr sz="7221"/>
            </a:lvl1pPr>
          </a:lstStyle>
          <a:p>
            <a:pPr/>
            <a:r>
              <a:t>Grafici dei risultati - analisi transiente - algoritmo 1</a:t>
            </a:r>
          </a:p>
        </p:txBody>
      </p:sp>
      <p:sp>
        <p:nvSpPr>
          <p:cNvPr id="435" name="Doppio clic per modificare"/>
          <p:cNvSpPr txBox="1"/>
          <p:nvPr>
            <p:ph type="body" idx="1"/>
          </p:nvPr>
        </p:nvSpPr>
        <p:spPr>
          <a:prstGeom prst="rect">
            <a:avLst/>
          </a:prstGeom>
        </p:spPr>
        <p:txBody>
          <a:bodyPr/>
          <a:lstStyle/>
          <a:p>
            <a:pPr/>
          </a:p>
        </p:txBody>
      </p:sp>
      <p:sp>
        <p:nvSpPr>
          <p:cNvPr id="436" name="Numero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pic>
        <p:nvPicPr>
          <p:cNvPr id="437" name="Schermata 2021-09-14 alle 22.08.52.png" descr="Schermata 2021-09-14 alle 22.08.52.png"/>
          <p:cNvPicPr>
            <a:picLocks noChangeAspect="1"/>
          </p:cNvPicPr>
          <p:nvPr/>
        </p:nvPicPr>
        <p:blipFill>
          <a:blip r:embed="rId2">
            <a:extLst/>
          </a:blip>
          <a:stretch>
            <a:fillRect/>
          </a:stretch>
        </p:blipFill>
        <p:spPr>
          <a:xfrm>
            <a:off x="5672235" y="3114826"/>
            <a:ext cx="12972471" cy="10127948"/>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9" name="PMCSN 20/21 - Moroni, perrone"/>
          <p:cNvSpPr txBox="1"/>
          <p:nvPr>
            <p:ph type="body" idx="21"/>
          </p:nvPr>
        </p:nvSpPr>
        <p:spPr>
          <a:prstGeom prst="rect">
            <a:avLst/>
          </a:prstGeom>
        </p:spPr>
        <p:txBody>
          <a:bodyPr/>
          <a:lstStyle>
            <a:lvl1pPr>
              <a:defRPr>
                <a:solidFill>
                  <a:srgbClr val="FFFFFF"/>
                </a:solidFill>
              </a:defRPr>
            </a:lvl1pPr>
          </a:lstStyle>
          <a:p>
            <a:pPr/>
            <a:r>
              <a:t>PMCSN 20/21 - Moroni, perrone</a:t>
            </a:r>
          </a:p>
        </p:txBody>
      </p:sp>
      <p:sp>
        <p:nvSpPr>
          <p:cNvPr id="440" name="Grafici dei risultati - analisi transiente - algoritmo 1"/>
          <p:cNvSpPr txBox="1"/>
          <p:nvPr>
            <p:ph type="title"/>
          </p:nvPr>
        </p:nvSpPr>
        <p:spPr>
          <a:prstGeom prst="rect">
            <a:avLst/>
          </a:prstGeom>
        </p:spPr>
        <p:txBody>
          <a:bodyPr/>
          <a:lstStyle>
            <a:lvl1pPr defTabSz="685165">
              <a:spcBef>
                <a:spcPts val="3200"/>
              </a:spcBef>
              <a:defRPr sz="7221"/>
            </a:lvl1pPr>
          </a:lstStyle>
          <a:p>
            <a:pPr/>
            <a:r>
              <a:t>Grafici dei risultati - analisi transiente - algoritmo 1</a:t>
            </a:r>
          </a:p>
        </p:txBody>
      </p:sp>
      <p:sp>
        <p:nvSpPr>
          <p:cNvPr id="441" name="Doppio clic per modificare"/>
          <p:cNvSpPr txBox="1"/>
          <p:nvPr>
            <p:ph type="body" idx="1"/>
          </p:nvPr>
        </p:nvSpPr>
        <p:spPr>
          <a:prstGeom prst="rect">
            <a:avLst/>
          </a:prstGeom>
        </p:spPr>
        <p:txBody>
          <a:bodyPr/>
          <a:lstStyle/>
          <a:p>
            <a:pPr/>
          </a:p>
        </p:txBody>
      </p:sp>
      <p:sp>
        <p:nvSpPr>
          <p:cNvPr id="442" name="Numero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pic>
        <p:nvPicPr>
          <p:cNvPr id="443" name="Schermata 2021-09-14 alle 22.12.08.png" descr="Schermata 2021-09-14 alle 22.12.08.png"/>
          <p:cNvPicPr>
            <a:picLocks noChangeAspect="1"/>
          </p:cNvPicPr>
          <p:nvPr/>
        </p:nvPicPr>
        <p:blipFill>
          <a:blip r:embed="rId2">
            <a:extLst/>
          </a:blip>
          <a:stretch>
            <a:fillRect/>
          </a:stretch>
        </p:blipFill>
        <p:spPr>
          <a:xfrm>
            <a:off x="6582027" y="2994799"/>
            <a:ext cx="11219946" cy="10368002"/>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5" name="PMCSN 20/21 - Moroni, perrone"/>
          <p:cNvSpPr txBox="1"/>
          <p:nvPr>
            <p:ph type="body" idx="21"/>
          </p:nvPr>
        </p:nvSpPr>
        <p:spPr>
          <a:prstGeom prst="rect">
            <a:avLst/>
          </a:prstGeom>
        </p:spPr>
        <p:txBody>
          <a:bodyPr/>
          <a:lstStyle>
            <a:lvl1pPr>
              <a:defRPr>
                <a:solidFill>
                  <a:srgbClr val="FFFFFF"/>
                </a:solidFill>
              </a:defRPr>
            </a:lvl1pPr>
          </a:lstStyle>
          <a:p>
            <a:pPr/>
            <a:r>
              <a:t>PMCSN 20/21 - Moroni, perrone</a:t>
            </a:r>
          </a:p>
        </p:txBody>
      </p:sp>
      <p:sp>
        <p:nvSpPr>
          <p:cNvPr id="446" name="Grafici dei risultati - analisi transiente - algoritmo 1"/>
          <p:cNvSpPr txBox="1"/>
          <p:nvPr>
            <p:ph type="title"/>
          </p:nvPr>
        </p:nvSpPr>
        <p:spPr>
          <a:prstGeom prst="rect">
            <a:avLst/>
          </a:prstGeom>
        </p:spPr>
        <p:txBody>
          <a:bodyPr/>
          <a:lstStyle>
            <a:lvl1pPr defTabSz="685165">
              <a:spcBef>
                <a:spcPts val="3200"/>
              </a:spcBef>
              <a:defRPr sz="7221"/>
            </a:lvl1pPr>
          </a:lstStyle>
          <a:p>
            <a:pPr/>
            <a:r>
              <a:t>Grafici dei risultati - analisi transiente - algoritmo 1</a:t>
            </a:r>
          </a:p>
        </p:txBody>
      </p:sp>
      <p:sp>
        <p:nvSpPr>
          <p:cNvPr id="447" name="Doppio clic per modificare"/>
          <p:cNvSpPr txBox="1"/>
          <p:nvPr>
            <p:ph type="body" idx="1"/>
          </p:nvPr>
        </p:nvSpPr>
        <p:spPr>
          <a:prstGeom prst="rect">
            <a:avLst/>
          </a:prstGeom>
        </p:spPr>
        <p:txBody>
          <a:bodyPr/>
          <a:lstStyle/>
          <a:p>
            <a:pPr/>
          </a:p>
        </p:txBody>
      </p:sp>
      <p:sp>
        <p:nvSpPr>
          <p:cNvPr id="448" name="Numero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pic>
        <p:nvPicPr>
          <p:cNvPr id="449" name="Schermata 2021-09-14 alle 22.13.48.png" descr="Schermata 2021-09-14 alle 22.13.48.png"/>
          <p:cNvPicPr>
            <a:picLocks noChangeAspect="1"/>
          </p:cNvPicPr>
          <p:nvPr/>
        </p:nvPicPr>
        <p:blipFill>
          <a:blip r:embed="rId2">
            <a:extLst/>
          </a:blip>
          <a:stretch>
            <a:fillRect/>
          </a:stretch>
        </p:blipFill>
        <p:spPr>
          <a:xfrm>
            <a:off x="6580920" y="2993776"/>
            <a:ext cx="11222160" cy="10370048"/>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1" name="PMCSN 20/21 - Moroni, perrone"/>
          <p:cNvSpPr txBox="1"/>
          <p:nvPr>
            <p:ph type="body" idx="21"/>
          </p:nvPr>
        </p:nvSpPr>
        <p:spPr>
          <a:prstGeom prst="rect">
            <a:avLst/>
          </a:prstGeom>
        </p:spPr>
        <p:txBody>
          <a:bodyPr/>
          <a:lstStyle>
            <a:lvl1pPr>
              <a:defRPr>
                <a:solidFill>
                  <a:srgbClr val="FFFFFF"/>
                </a:solidFill>
              </a:defRPr>
            </a:lvl1pPr>
          </a:lstStyle>
          <a:p>
            <a:pPr/>
            <a:r>
              <a:t>PMCSN 20/21 - Moroni, perrone</a:t>
            </a:r>
          </a:p>
        </p:txBody>
      </p:sp>
      <p:sp>
        <p:nvSpPr>
          <p:cNvPr id="452" name="Grafici dei risultati - analisi transiente - algoritmo 2"/>
          <p:cNvSpPr txBox="1"/>
          <p:nvPr>
            <p:ph type="title"/>
          </p:nvPr>
        </p:nvSpPr>
        <p:spPr>
          <a:prstGeom prst="rect">
            <a:avLst/>
          </a:prstGeom>
        </p:spPr>
        <p:txBody>
          <a:bodyPr/>
          <a:lstStyle>
            <a:lvl1pPr defTabSz="685165">
              <a:spcBef>
                <a:spcPts val="3200"/>
              </a:spcBef>
              <a:defRPr sz="7221"/>
            </a:lvl1pPr>
          </a:lstStyle>
          <a:p>
            <a:pPr/>
            <a:r>
              <a:t>Grafici dei risultati - analisi transiente - algoritmo 2</a:t>
            </a:r>
          </a:p>
        </p:txBody>
      </p:sp>
      <p:sp>
        <p:nvSpPr>
          <p:cNvPr id="453" name="Doppio clic per modificare"/>
          <p:cNvSpPr txBox="1"/>
          <p:nvPr>
            <p:ph type="body" idx="1"/>
          </p:nvPr>
        </p:nvSpPr>
        <p:spPr>
          <a:prstGeom prst="rect">
            <a:avLst/>
          </a:prstGeom>
        </p:spPr>
        <p:txBody>
          <a:bodyPr/>
          <a:lstStyle/>
          <a:p>
            <a:pPr/>
          </a:p>
        </p:txBody>
      </p:sp>
      <p:sp>
        <p:nvSpPr>
          <p:cNvPr id="454" name="Numero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pic>
        <p:nvPicPr>
          <p:cNvPr id="455" name="Schermata 2021-09-14 alle 22.15.50.png" descr="Schermata 2021-09-14 alle 22.15.50.png"/>
          <p:cNvPicPr>
            <a:picLocks noChangeAspect="1"/>
          </p:cNvPicPr>
          <p:nvPr/>
        </p:nvPicPr>
        <p:blipFill>
          <a:blip r:embed="rId2">
            <a:extLst/>
          </a:blip>
          <a:stretch>
            <a:fillRect/>
          </a:stretch>
        </p:blipFill>
        <p:spPr>
          <a:xfrm>
            <a:off x="6798293" y="3194644"/>
            <a:ext cx="10787415" cy="9968312"/>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7" name="PMCSN 20/21 - Moroni, perrone"/>
          <p:cNvSpPr txBox="1"/>
          <p:nvPr>
            <p:ph type="body" idx="21"/>
          </p:nvPr>
        </p:nvSpPr>
        <p:spPr>
          <a:prstGeom prst="rect">
            <a:avLst/>
          </a:prstGeom>
        </p:spPr>
        <p:txBody>
          <a:bodyPr/>
          <a:lstStyle>
            <a:lvl1pPr>
              <a:defRPr>
                <a:solidFill>
                  <a:srgbClr val="FFFFFF"/>
                </a:solidFill>
              </a:defRPr>
            </a:lvl1pPr>
          </a:lstStyle>
          <a:p>
            <a:pPr/>
            <a:r>
              <a:t>PMCSN 20/21 - Moroni, perrone</a:t>
            </a:r>
          </a:p>
        </p:txBody>
      </p:sp>
      <p:sp>
        <p:nvSpPr>
          <p:cNvPr id="458" name="Grafici dei risultati - analisi transiente - algoritmo 2"/>
          <p:cNvSpPr txBox="1"/>
          <p:nvPr>
            <p:ph type="title"/>
          </p:nvPr>
        </p:nvSpPr>
        <p:spPr>
          <a:prstGeom prst="rect">
            <a:avLst/>
          </a:prstGeom>
        </p:spPr>
        <p:txBody>
          <a:bodyPr/>
          <a:lstStyle>
            <a:lvl1pPr defTabSz="685165">
              <a:spcBef>
                <a:spcPts val="3200"/>
              </a:spcBef>
              <a:defRPr sz="7221"/>
            </a:lvl1pPr>
          </a:lstStyle>
          <a:p>
            <a:pPr/>
            <a:r>
              <a:t>Grafici dei risultati - analisi transiente - algoritmo 2</a:t>
            </a:r>
          </a:p>
        </p:txBody>
      </p:sp>
      <p:sp>
        <p:nvSpPr>
          <p:cNvPr id="459" name="Doppio clic per modificare"/>
          <p:cNvSpPr txBox="1"/>
          <p:nvPr>
            <p:ph type="body" idx="1"/>
          </p:nvPr>
        </p:nvSpPr>
        <p:spPr>
          <a:prstGeom prst="rect">
            <a:avLst/>
          </a:prstGeom>
        </p:spPr>
        <p:txBody>
          <a:bodyPr/>
          <a:lstStyle/>
          <a:p>
            <a:pPr/>
          </a:p>
        </p:txBody>
      </p:sp>
      <p:sp>
        <p:nvSpPr>
          <p:cNvPr id="460" name="Numero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pic>
        <p:nvPicPr>
          <p:cNvPr id="461" name="Schermata 2021-09-14 alle 22.17.28.png" descr="Schermata 2021-09-14 alle 22.17.28.png"/>
          <p:cNvPicPr>
            <a:picLocks noChangeAspect="1"/>
          </p:cNvPicPr>
          <p:nvPr/>
        </p:nvPicPr>
        <p:blipFill>
          <a:blip r:embed="rId2">
            <a:extLst/>
          </a:blip>
          <a:stretch>
            <a:fillRect/>
          </a:stretch>
        </p:blipFill>
        <p:spPr>
          <a:xfrm>
            <a:off x="6699979" y="3001509"/>
            <a:ext cx="10984041" cy="10354582"/>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3" name="PMCSN 20/21 - Moroni, perrone"/>
          <p:cNvSpPr txBox="1"/>
          <p:nvPr>
            <p:ph type="body" idx="21"/>
          </p:nvPr>
        </p:nvSpPr>
        <p:spPr>
          <a:prstGeom prst="rect">
            <a:avLst/>
          </a:prstGeom>
        </p:spPr>
        <p:txBody>
          <a:bodyPr/>
          <a:lstStyle>
            <a:lvl1pPr>
              <a:defRPr>
                <a:solidFill>
                  <a:srgbClr val="FFFFFF"/>
                </a:solidFill>
              </a:defRPr>
            </a:lvl1pPr>
          </a:lstStyle>
          <a:p>
            <a:pPr/>
            <a:r>
              <a:t>PMCSN 20/21 - Moroni, perrone</a:t>
            </a:r>
          </a:p>
        </p:txBody>
      </p:sp>
      <p:sp>
        <p:nvSpPr>
          <p:cNvPr id="464" name="Grafici dei risultati - analisi transiente - algoritmo 2"/>
          <p:cNvSpPr txBox="1"/>
          <p:nvPr>
            <p:ph type="title"/>
          </p:nvPr>
        </p:nvSpPr>
        <p:spPr>
          <a:prstGeom prst="rect">
            <a:avLst/>
          </a:prstGeom>
        </p:spPr>
        <p:txBody>
          <a:bodyPr/>
          <a:lstStyle>
            <a:lvl1pPr defTabSz="685165">
              <a:spcBef>
                <a:spcPts val="3200"/>
              </a:spcBef>
              <a:defRPr sz="7221"/>
            </a:lvl1pPr>
          </a:lstStyle>
          <a:p>
            <a:pPr/>
            <a:r>
              <a:t>Grafici dei risultati - analisi transiente - algoritmo 2</a:t>
            </a:r>
          </a:p>
        </p:txBody>
      </p:sp>
      <p:sp>
        <p:nvSpPr>
          <p:cNvPr id="465" name="Doppio clic per modificare"/>
          <p:cNvSpPr txBox="1"/>
          <p:nvPr>
            <p:ph type="body" idx="1"/>
          </p:nvPr>
        </p:nvSpPr>
        <p:spPr>
          <a:prstGeom prst="rect">
            <a:avLst/>
          </a:prstGeom>
        </p:spPr>
        <p:txBody>
          <a:bodyPr/>
          <a:lstStyle/>
          <a:p>
            <a:pPr/>
          </a:p>
        </p:txBody>
      </p:sp>
      <p:sp>
        <p:nvSpPr>
          <p:cNvPr id="466" name="Numero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pic>
        <p:nvPicPr>
          <p:cNvPr id="467" name="Schermata 2021-09-14 alle 22.19.45.png" descr="Schermata 2021-09-14 alle 22.19.45.png"/>
          <p:cNvPicPr>
            <a:picLocks noChangeAspect="1"/>
          </p:cNvPicPr>
          <p:nvPr/>
        </p:nvPicPr>
        <p:blipFill>
          <a:blip r:embed="rId2">
            <a:extLst/>
          </a:blip>
          <a:stretch>
            <a:fillRect/>
          </a:stretch>
        </p:blipFill>
        <p:spPr>
          <a:xfrm>
            <a:off x="6747808" y="3046596"/>
            <a:ext cx="10888385" cy="10264408"/>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9" name="PMCSN 20/21 - Moroni, perrone"/>
          <p:cNvSpPr txBox="1"/>
          <p:nvPr>
            <p:ph type="body" idx="21"/>
          </p:nvPr>
        </p:nvSpPr>
        <p:spPr>
          <a:prstGeom prst="rect">
            <a:avLst/>
          </a:prstGeom>
        </p:spPr>
        <p:txBody>
          <a:bodyPr/>
          <a:lstStyle>
            <a:lvl1pPr>
              <a:defRPr>
                <a:solidFill>
                  <a:srgbClr val="FFFFFF"/>
                </a:solidFill>
              </a:defRPr>
            </a:lvl1pPr>
          </a:lstStyle>
          <a:p>
            <a:pPr/>
            <a:r>
              <a:t>PMCSN 20/21 - Moroni, perrone</a:t>
            </a:r>
          </a:p>
        </p:txBody>
      </p:sp>
      <p:sp>
        <p:nvSpPr>
          <p:cNvPr id="470" name="grafici dei risultati - analisi transiente"/>
          <p:cNvSpPr txBox="1"/>
          <p:nvPr>
            <p:ph type="title"/>
          </p:nvPr>
        </p:nvSpPr>
        <p:spPr>
          <a:prstGeom prst="rect">
            <a:avLst/>
          </a:prstGeom>
        </p:spPr>
        <p:txBody>
          <a:bodyPr/>
          <a:lstStyle>
            <a:lvl1pPr defTabSz="685165">
              <a:spcBef>
                <a:spcPts val="3200"/>
              </a:spcBef>
              <a:defRPr sz="7221"/>
            </a:lvl1pPr>
          </a:lstStyle>
          <a:p>
            <a:pPr/>
            <a:r>
              <a:t>grafici dei risultati - analisi transiente</a:t>
            </a:r>
          </a:p>
        </p:txBody>
      </p:sp>
      <p:sp>
        <p:nvSpPr>
          <p:cNvPr id="471" name="Possiamo adesso osservare gli andamenti del tempo di risposta istante per istante in funzione del valore del clock, per entrambi gli algoritmi nella fase transiente del sistema per evidenziarne la stazionarietà.…"/>
          <p:cNvSpPr txBox="1"/>
          <p:nvPr>
            <p:ph type="body" idx="1"/>
          </p:nvPr>
        </p:nvSpPr>
        <p:spPr>
          <a:prstGeom prst="rect">
            <a:avLst/>
          </a:prstGeom>
        </p:spPr>
        <p:txBody>
          <a:bodyPr/>
          <a:lstStyle/>
          <a:p>
            <a:pPr>
              <a:defRPr>
                <a:solidFill>
                  <a:srgbClr val="FFFFFF"/>
                </a:solidFill>
              </a:defRPr>
            </a:pPr>
            <a:r>
              <a:t>Possiamo adesso osservare gli andamenti del tempo di risposta istante per istante in funzione del valore del clock, per entrambi gli algoritmi nella fase transiente del sistema per evidenziarne la stazionarietà. </a:t>
            </a:r>
          </a:p>
          <a:p>
            <a:pPr>
              <a:defRPr>
                <a:solidFill>
                  <a:srgbClr val="FFFFFF"/>
                </a:solidFill>
              </a:defRPr>
            </a:pPr>
            <a:r>
              <a:t>Il valore del tempo di risposta, infatti, tende in modo evidente al corrispondente valore teorico, anche al variare dei seed utilizzati (con le modalità riportate in precedenza), riportati nella legenda. </a:t>
            </a:r>
          </a:p>
        </p:txBody>
      </p:sp>
      <p:sp>
        <p:nvSpPr>
          <p:cNvPr id="472" name="Numero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4" name="PMCSN 20/21 - Moroni, perrone"/>
          <p:cNvSpPr txBox="1"/>
          <p:nvPr>
            <p:ph type="body" idx="21"/>
          </p:nvPr>
        </p:nvSpPr>
        <p:spPr>
          <a:prstGeom prst="rect">
            <a:avLst/>
          </a:prstGeom>
        </p:spPr>
        <p:txBody>
          <a:bodyPr/>
          <a:lstStyle>
            <a:lvl1pPr>
              <a:defRPr>
                <a:solidFill>
                  <a:srgbClr val="FFFFFF"/>
                </a:solidFill>
              </a:defRPr>
            </a:lvl1pPr>
          </a:lstStyle>
          <a:p>
            <a:pPr/>
            <a:r>
              <a:t>PMCSN 20/21 - Moroni, perrone</a:t>
            </a:r>
          </a:p>
        </p:txBody>
      </p:sp>
      <p:sp>
        <p:nvSpPr>
          <p:cNvPr id="475" name="grafici dei risultati - analisi transiente - algoritmo 1"/>
          <p:cNvSpPr txBox="1"/>
          <p:nvPr>
            <p:ph type="title"/>
          </p:nvPr>
        </p:nvSpPr>
        <p:spPr>
          <a:prstGeom prst="rect">
            <a:avLst/>
          </a:prstGeom>
        </p:spPr>
        <p:txBody>
          <a:bodyPr/>
          <a:lstStyle>
            <a:lvl1pPr defTabSz="685165">
              <a:spcBef>
                <a:spcPts val="3200"/>
              </a:spcBef>
              <a:defRPr sz="7221"/>
            </a:lvl1pPr>
          </a:lstStyle>
          <a:p>
            <a:pPr/>
            <a:r>
              <a:t>grafici dei risultati - analisi transiente - algoritmo 1</a:t>
            </a:r>
          </a:p>
        </p:txBody>
      </p:sp>
      <p:sp>
        <p:nvSpPr>
          <p:cNvPr id="476" name="Doppio clic per modificare"/>
          <p:cNvSpPr txBox="1"/>
          <p:nvPr>
            <p:ph type="body" idx="1"/>
          </p:nvPr>
        </p:nvSpPr>
        <p:spPr>
          <a:prstGeom prst="rect">
            <a:avLst/>
          </a:prstGeom>
        </p:spPr>
        <p:txBody>
          <a:bodyPr/>
          <a:lstStyle/>
          <a:p>
            <a:pPr/>
          </a:p>
        </p:txBody>
      </p:sp>
      <p:sp>
        <p:nvSpPr>
          <p:cNvPr id="477" name="Numero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pic>
        <p:nvPicPr>
          <p:cNvPr id="478" name="Schermata 2021-09-14 alle 22.31.30.png" descr="Schermata 2021-09-14 alle 22.31.30.png"/>
          <p:cNvPicPr>
            <a:picLocks noChangeAspect="1"/>
          </p:cNvPicPr>
          <p:nvPr/>
        </p:nvPicPr>
        <p:blipFill>
          <a:blip r:embed="rId2">
            <a:extLst/>
          </a:blip>
          <a:stretch>
            <a:fillRect/>
          </a:stretch>
        </p:blipFill>
        <p:spPr>
          <a:xfrm>
            <a:off x="6604295" y="3142077"/>
            <a:ext cx="11175410" cy="10022646"/>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PMCSN 20/21 - Moroni, perrone"/>
          <p:cNvSpPr txBox="1"/>
          <p:nvPr>
            <p:ph type="body" idx="21"/>
          </p:nvPr>
        </p:nvSpPr>
        <p:spPr>
          <a:prstGeom prst="rect">
            <a:avLst/>
          </a:prstGeom>
        </p:spPr>
        <p:txBody>
          <a:bodyPr/>
          <a:lstStyle>
            <a:lvl1pPr>
              <a:defRPr>
                <a:solidFill>
                  <a:srgbClr val="FFFFFF"/>
                </a:solidFill>
              </a:defRPr>
            </a:lvl1pPr>
          </a:lstStyle>
          <a:p>
            <a:pPr/>
            <a:r>
              <a:t>PMCSN 20/21 - Moroni, perrone</a:t>
            </a:r>
          </a:p>
        </p:txBody>
      </p:sp>
      <p:sp>
        <p:nvSpPr>
          <p:cNvPr id="481" name="grafici dei risultati - analisi transiente - algoritmo 2"/>
          <p:cNvSpPr txBox="1"/>
          <p:nvPr>
            <p:ph type="title"/>
          </p:nvPr>
        </p:nvSpPr>
        <p:spPr>
          <a:prstGeom prst="rect">
            <a:avLst/>
          </a:prstGeom>
        </p:spPr>
        <p:txBody>
          <a:bodyPr/>
          <a:lstStyle>
            <a:lvl1pPr defTabSz="685165">
              <a:spcBef>
                <a:spcPts val="3200"/>
              </a:spcBef>
              <a:defRPr sz="7221"/>
            </a:lvl1pPr>
          </a:lstStyle>
          <a:p>
            <a:pPr/>
            <a:r>
              <a:t>grafici dei risultati - analisi transiente - algoritmo 2</a:t>
            </a:r>
          </a:p>
        </p:txBody>
      </p:sp>
      <p:sp>
        <p:nvSpPr>
          <p:cNvPr id="482" name="Doppio clic per modificare"/>
          <p:cNvSpPr txBox="1"/>
          <p:nvPr>
            <p:ph type="body" idx="1"/>
          </p:nvPr>
        </p:nvSpPr>
        <p:spPr>
          <a:prstGeom prst="rect">
            <a:avLst/>
          </a:prstGeom>
        </p:spPr>
        <p:txBody>
          <a:bodyPr/>
          <a:lstStyle/>
          <a:p>
            <a:pPr/>
          </a:p>
        </p:txBody>
      </p:sp>
      <p:sp>
        <p:nvSpPr>
          <p:cNvPr id="483" name="Numero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pic>
        <p:nvPicPr>
          <p:cNvPr id="484" name="Schermata 2021-09-14 alle 22.32.06.png" descr="Schermata 2021-09-14 alle 22.32.06.png"/>
          <p:cNvPicPr>
            <a:picLocks noChangeAspect="1"/>
          </p:cNvPicPr>
          <p:nvPr/>
        </p:nvPicPr>
        <p:blipFill>
          <a:blip r:embed="rId2">
            <a:extLst/>
          </a:blip>
          <a:stretch>
            <a:fillRect/>
          </a:stretch>
        </p:blipFill>
        <p:spPr>
          <a:xfrm>
            <a:off x="7351077" y="3094558"/>
            <a:ext cx="9681845" cy="10117684"/>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6" name="PMCSN 20/21 - Moroni, perrone"/>
          <p:cNvSpPr txBox="1"/>
          <p:nvPr>
            <p:ph type="body" idx="21"/>
          </p:nvPr>
        </p:nvSpPr>
        <p:spPr>
          <a:prstGeom prst="rect">
            <a:avLst/>
          </a:prstGeom>
        </p:spPr>
        <p:txBody>
          <a:bodyPr/>
          <a:lstStyle>
            <a:lvl1pPr>
              <a:defRPr>
                <a:solidFill>
                  <a:srgbClr val="FFFFFF"/>
                </a:solidFill>
              </a:defRPr>
            </a:lvl1pPr>
          </a:lstStyle>
          <a:p>
            <a:pPr/>
            <a:r>
              <a:t>PMCSN 20/21 - Moroni, perrone</a:t>
            </a:r>
          </a:p>
        </p:txBody>
      </p:sp>
      <p:sp>
        <p:nvSpPr>
          <p:cNvPr id="487" name="grafici dei risultati - analisi batch - algoritmo 1"/>
          <p:cNvSpPr txBox="1"/>
          <p:nvPr>
            <p:ph type="title"/>
          </p:nvPr>
        </p:nvSpPr>
        <p:spPr>
          <a:prstGeom prst="rect">
            <a:avLst/>
          </a:prstGeom>
        </p:spPr>
        <p:txBody>
          <a:bodyPr/>
          <a:lstStyle>
            <a:lvl1pPr defTabSz="685165">
              <a:spcBef>
                <a:spcPts val="3200"/>
              </a:spcBef>
              <a:defRPr sz="7221"/>
            </a:lvl1pPr>
          </a:lstStyle>
          <a:p>
            <a:pPr/>
            <a:r>
              <a:t>grafici dei risultati - analisi batch - algoritmo 1</a:t>
            </a:r>
          </a:p>
        </p:txBody>
      </p:sp>
      <p:sp>
        <p:nvSpPr>
          <p:cNvPr id="488" name="Doppio clic per modificare"/>
          <p:cNvSpPr txBox="1"/>
          <p:nvPr>
            <p:ph type="body" idx="1"/>
          </p:nvPr>
        </p:nvSpPr>
        <p:spPr>
          <a:prstGeom prst="rect">
            <a:avLst/>
          </a:prstGeom>
        </p:spPr>
        <p:txBody>
          <a:bodyPr/>
          <a:lstStyle/>
          <a:p>
            <a:pPr/>
          </a:p>
        </p:txBody>
      </p:sp>
      <p:sp>
        <p:nvSpPr>
          <p:cNvPr id="489" name="Numero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pic>
        <p:nvPicPr>
          <p:cNvPr id="490" name="Schermata 2021-09-14 alle 22.42.03.png" descr="Schermata 2021-09-14 alle 22.42.03.png"/>
          <p:cNvPicPr>
            <a:picLocks noChangeAspect="1"/>
          </p:cNvPicPr>
          <p:nvPr/>
        </p:nvPicPr>
        <p:blipFill>
          <a:blip r:embed="rId2">
            <a:extLst/>
          </a:blip>
          <a:stretch>
            <a:fillRect/>
          </a:stretch>
        </p:blipFill>
        <p:spPr>
          <a:xfrm>
            <a:off x="5352777" y="3203899"/>
            <a:ext cx="13678446" cy="9949802"/>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PMCSN 20/21 - Moroni, perrone"/>
          <p:cNvSpPr txBox="1"/>
          <p:nvPr>
            <p:ph type="body" idx="21"/>
          </p:nvPr>
        </p:nvSpPr>
        <p:spPr>
          <a:prstGeom prst="rect">
            <a:avLst/>
          </a:prstGeom>
        </p:spPr>
        <p:txBody>
          <a:bodyPr/>
          <a:lstStyle>
            <a:lvl1pPr>
              <a:defRPr>
                <a:solidFill>
                  <a:srgbClr val="FFFFFF"/>
                </a:solidFill>
              </a:defRPr>
            </a:lvl1pPr>
          </a:lstStyle>
          <a:p>
            <a:pPr/>
            <a:r>
              <a:t>PMCSN 20/21 - Moroni, perrone</a:t>
            </a:r>
          </a:p>
        </p:txBody>
      </p:sp>
      <p:sp>
        <p:nvSpPr>
          <p:cNvPr id="185" name="Descrizione del sistema"/>
          <p:cNvSpPr txBox="1"/>
          <p:nvPr>
            <p:ph type="title"/>
          </p:nvPr>
        </p:nvSpPr>
        <p:spPr>
          <a:prstGeom prst="rect">
            <a:avLst/>
          </a:prstGeom>
        </p:spPr>
        <p:txBody>
          <a:bodyPr/>
          <a:lstStyle/>
          <a:p>
            <a:pPr lvl="8" algn="just" defTabSz="685165">
              <a:spcBef>
                <a:spcPts val="3200"/>
              </a:spcBef>
              <a:defRPr sz="7221"/>
            </a:pPr>
            <a:r>
              <a:t>Descrizione del sistema</a:t>
            </a:r>
          </a:p>
        </p:txBody>
      </p:sp>
      <p:sp>
        <p:nvSpPr>
          <p:cNvPr id="186" name="Doppio clic per modificare"/>
          <p:cNvSpPr txBox="1"/>
          <p:nvPr>
            <p:ph type="body" sz="half" idx="1"/>
          </p:nvPr>
        </p:nvSpPr>
        <p:spPr>
          <a:prstGeom prst="rect">
            <a:avLst/>
          </a:prstGeom>
        </p:spPr>
        <p:txBody>
          <a:bodyPr/>
          <a:lstStyle/>
          <a:p>
            <a:pPr/>
          </a:p>
        </p:txBody>
      </p:sp>
      <p:sp>
        <p:nvSpPr>
          <p:cNvPr id="187" name="Numero diapositiva"/>
          <p:cNvSpPr txBox="1"/>
          <p:nvPr>
            <p:ph type="sldNum" sz="quarter" idx="4294967295"/>
          </p:nvPr>
        </p:nvSpPr>
        <p:spPr>
          <a:xfrm>
            <a:off x="23279100" y="609600"/>
            <a:ext cx="333748" cy="635000"/>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grpSp>
        <p:nvGrpSpPr>
          <p:cNvPr id="190" name="Raggruppa"/>
          <p:cNvGrpSpPr/>
          <p:nvPr/>
        </p:nvGrpSpPr>
        <p:grpSpPr>
          <a:xfrm>
            <a:off x="600754" y="3280714"/>
            <a:ext cx="15394240" cy="10469272"/>
            <a:chOff x="0" y="0"/>
            <a:chExt cx="15394238" cy="10469271"/>
          </a:xfrm>
        </p:grpSpPr>
        <p:pic>
          <p:nvPicPr>
            <p:cNvPr id="188" name="Schermata 2021-09-10 alle 12.23.20.png" descr="Schermata 2021-09-10 alle 12.23.20.png"/>
            <p:cNvPicPr>
              <a:picLocks noChangeAspect="1"/>
            </p:cNvPicPr>
            <p:nvPr/>
          </p:nvPicPr>
          <p:blipFill>
            <a:blip r:embed="rId2">
              <a:extLst/>
            </a:blip>
            <a:stretch>
              <a:fillRect/>
            </a:stretch>
          </p:blipFill>
          <p:spPr>
            <a:xfrm>
              <a:off x="0" y="0"/>
              <a:ext cx="15394239" cy="9745372"/>
            </a:xfrm>
            <a:prstGeom prst="rect">
              <a:avLst/>
            </a:prstGeom>
            <a:ln w="12700" cap="flat">
              <a:noFill/>
              <a:miter lim="400000"/>
            </a:ln>
            <a:effectLst/>
          </p:spPr>
        </p:pic>
        <p:sp>
          <p:nvSpPr>
            <p:cNvPr id="189" name="Caption"/>
            <p:cNvSpPr/>
            <p:nvPr/>
          </p:nvSpPr>
          <p:spPr>
            <a:xfrm>
              <a:off x="0" y="9846971"/>
              <a:ext cx="15394239" cy="622301"/>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algn="ctr">
                <a:spcBef>
                  <a:spcPts val="0"/>
                </a:spcBef>
              </a:lvl1pPr>
            </a:lstStyle>
            <a:p>
              <a:pPr/>
              <a:r>
                <a:t>Immagine riportante lo schema d’esecuzione dell’algoritmo 1</a:t>
              </a:r>
            </a:p>
          </p:txBody>
        </p:sp>
      </p:grpSp>
      <p:sp>
        <p:nvSpPr>
          <p:cNvPr id="191" name="server farm composta da 10 server…"/>
          <p:cNvSpPr/>
          <p:nvPr/>
        </p:nvSpPr>
        <p:spPr>
          <a:xfrm>
            <a:off x="16466802" y="3253619"/>
            <a:ext cx="7057249" cy="9745373"/>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lstStyle/>
          <a:p>
            <a:pPr marL="529166" indent="-529166">
              <a:lnSpc>
                <a:spcPct val="80000"/>
              </a:lnSpc>
              <a:spcBef>
                <a:spcPts val="0"/>
              </a:spcBef>
              <a:buClr>
                <a:schemeClr val="accent4"/>
              </a:buClr>
              <a:buSzPct val="104999"/>
              <a:buFont typeface="Avenir Next Regular"/>
              <a:buChar char="➡"/>
              <a:defRPr cap="all" sz="4000">
                <a:solidFill>
                  <a:srgbClr val="FFFFFF"/>
                </a:solidFill>
                <a:latin typeface="+mn-lt"/>
                <a:ea typeface="+mn-ea"/>
                <a:cs typeface="+mn-cs"/>
                <a:sym typeface="DIN Condensed Bold"/>
              </a:defRPr>
            </a:pPr>
            <a:r>
              <a:t>server farm composta da 10 server</a:t>
            </a:r>
          </a:p>
          <a:p>
            <a:pPr marL="529166" indent="-529166">
              <a:lnSpc>
                <a:spcPct val="80000"/>
              </a:lnSpc>
              <a:spcBef>
                <a:spcPts val="0"/>
              </a:spcBef>
              <a:buClr>
                <a:schemeClr val="accent4"/>
              </a:buClr>
              <a:buSzPct val="104999"/>
              <a:buFont typeface="Avenir Next Regular"/>
              <a:buChar char="➡"/>
              <a:defRPr cap="all" sz="4000">
                <a:solidFill>
                  <a:srgbClr val="FFFFFF"/>
                </a:solidFill>
                <a:latin typeface="+mn-lt"/>
                <a:ea typeface="+mn-ea"/>
                <a:cs typeface="+mn-cs"/>
                <a:sym typeface="DIN Condensed Bold"/>
              </a:defRPr>
            </a:pPr>
            <a:r>
              <a:t>la parte cloud è costituita da istanze di amazon elastic compute cloud (ec2)</a:t>
            </a:r>
          </a:p>
          <a:p>
            <a:pPr marL="529166" indent="-529166">
              <a:lnSpc>
                <a:spcPct val="80000"/>
              </a:lnSpc>
              <a:spcBef>
                <a:spcPts val="0"/>
              </a:spcBef>
              <a:buClr>
                <a:schemeClr val="accent4"/>
              </a:buClr>
              <a:buSzPct val="104999"/>
              <a:buFont typeface="Avenir Next Regular"/>
              <a:buChar char="➡"/>
              <a:defRPr cap="all" sz="4000">
                <a:solidFill>
                  <a:srgbClr val="FFFFFF"/>
                </a:solidFill>
                <a:latin typeface="+mn-lt"/>
                <a:ea typeface="+mn-ea"/>
                <a:cs typeface="+mn-cs"/>
                <a:sym typeface="DIN Condensed Bold"/>
              </a:defRPr>
            </a:pPr>
            <a:r>
              <a:t>controllore situato all’interno della server farm che gestisce lo smistamento delle richieste all’interno del sistema</a:t>
            </a:r>
          </a:p>
          <a:p>
            <a:pPr marL="529166" indent="-529166">
              <a:lnSpc>
                <a:spcPct val="80000"/>
              </a:lnSpc>
              <a:spcBef>
                <a:spcPts val="0"/>
              </a:spcBef>
              <a:buClr>
                <a:schemeClr val="accent4"/>
              </a:buClr>
              <a:buSzPct val="104999"/>
              <a:buFont typeface="Avenir Next Regular"/>
              <a:buChar char="➡"/>
              <a:defRPr cap="all" sz="4000">
                <a:solidFill>
                  <a:srgbClr val="FFFFFF"/>
                </a:solidFill>
                <a:latin typeface="+mn-lt"/>
                <a:ea typeface="+mn-ea"/>
                <a:cs typeface="+mn-cs"/>
                <a:sym typeface="DIN Condensed Bold"/>
              </a:defRPr>
            </a:pPr>
            <a:r>
              <a:t>richieste in arrivo suddivise in due task</a:t>
            </a:r>
          </a:p>
          <a:p>
            <a:pPr marL="529166" indent="-529166">
              <a:lnSpc>
                <a:spcPct val="80000"/>
              </a:lnSpc>
              <a:spcBef>
                <a:spcPts val="0"/>
              </a:spcBef>
              <a:buClr>
                <a:schemeClr val="accent4"/>
              </a:buClr>
              <a:buSzPct val="104999"/>
              <a:buFont typeface="Avenir Next Regular"/>
              <a:buChar char="➡"/>
              <a:defRPr cap="all" sz="4000">
                <a:solidFill>
                  <a:srgbClr val="FFFFFF"/>
                </a:solidFill>
                <a:latin typeface="+mn-lt"/>
                <a:ea typeface="+mn-ea"/>
                <a:cs typeface="+mn-cs"/>
                <a:sym typeface="DIN Condensed Bold"/>
              </a:defRPr>
            </a:pPr>
            <a:r>
              <a:t>task 1: abbiamo assunto fossero richieste di lettura.</a:t>
            </a:r>
          </a:p>
          <a:p>
            <a:pPr marL="529166" indent="-529166">
              <a:lnSpc>
                <a:spcPct val="80000"/>
              </a:lnSpc>
              <a:spcBef>
                <a:spcPts val="0"/>
              </a:spcBef>
              <a:buClr>
                <a:schemeClr val="accent4"/>
              </a:buClr>
              <a:buSzPct val="104999"/>
              <a:buFont typeface="Avenir Next Regular"/>
              <a:buChar char="➡"/>
              <a:defRPr cap="all" sz="4000">
                <a:solidFill>
                  <a:srgbClr val="FFFFFF"/>
                </a:solidFill>
                <a:latin typeface="+mn-lt"/>
                <a:ea typeface="+mn-ea"/>
                <a:cs typeface="+mn-cs"/>
                <a:sym typeface="DIN Condensed Bold"/>
              </a:defRPr>
            </a:pPr>
            <a:r>
              <a:t>task 2: abbiamo assunto fossero richieste di scrittura.</a:t>
            </a:r>
          </a:p>
          <a:p>
            <a:pPr marL="529166" indent="-529166">
              <a:lnSpc>
                <a:spcPct val="80000"/>
              </a:lnSpc>
              <a:spcBef>
                <a:spcPts val="0"/>
              </a:spcBef>
              <a:buClr>
                <a:schemeClr val="accent4"/>
              </a:buClr>
              <a:buSzPct val="104999"/>
              <a:buFont typeface="Avenir Next Regular"/>
              <a:buChar char="➡"/>
              <a:defRPr cap="all" sz="4000">
                <a:solidFill>
                  <a:srgbClr val="FFFFFF"/>
                </a:solidFill>
                <a:latin typeface="+mn-lt"/>
                <a:ea typeface="+mn-ea"/>
                <a:cs typeface="+mn-cs"/>
                <a:sym typeface="DIN Condensed Bold"/>
              </a:defRPr>
            </a:pPr>
            <a:r>
              <a:t>Pertinenza con il mondo social</a:t>
            </a:r>
          </a:p>
          <a:p>
            <a:pPr marL="529166" indent="-529166">
              <a:lnSpc>
                <a:spcPct val="80000"/>
              </a:lnSpc>
              <a:spcBef>
                <a:spcPts val="0"/>
              </a:spcBef>
              <a:buClr>
                <a:schemeClr val="accent4"/>
              </a:buClr>
              <a:buSzPct val="104999"/>
              <a:buFont typeface="Avenir Next Regular"/>
              <a:buChar char="➡"/>
              <a:defRPr cap="all" sz="4000">
                <a:solidFill>
                  <a:srgbClr val="FFFFFF"/>
                </a:solidFill>
                <a:latin typeface="+mn-lt"/>
                <a:ea typeface="+mn-ea"/>
                <a:cs typeface="+mn-cs"/>
                <a:sym typeface="DIN Condensed Bold"/>
              </a:defRPr>
            </a:pPr>
            <a:r>
              <a:t>le istanze di ec2 vengono allocate dinamicamente in caso i server della server farm fossero occupati</a:t>
            </a:r>
          </a:p>
          <a:p>
            <a:pPr marL="529166" indent="-529166">
              <a:lnSpc>
                <a:spcPct val="80000"/>
              </a:lnSpc>
              <a:spcBef>
                <a:spcPts val="0"/>
              </a:spcBef>
              <a:buClr>
                <a:schemeClr val="accent4"/>
              </a:buClr>
              <a:buSzPct val="104999"/>
              <a:buFont typeface="Avenir Next Regular"/>
              <a:buChar char="➡"/>
              <a:defRPr cap="all" sz="4000">
                <a:solidFill>
                  <a:srgbClr val="FFFFFF"/>
                </a:solidFill>
                <a:latin typeface="+mn-lt"/>
                <a:ea typeface="+mn-ea"/>
                <a:cs typeface="+mn-cs"/>
                <a:sym typeface="DIN Condensed Bold"/>
              </a:defRPr>
            </a:pPr>
            <a:r>
              <a:t>abbiamo progettato due algoritmi</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2" name="PMCSN 20/21 - Moroni, perrone"/>
          <p:cNvSpPr txBox="1"/>
          <p:nvPr>
            <p:ph type="body" idx="21"/>
          </p:nvPr>
        </p:nvSpPr>
        <p:spPr>
          <a:prstGeom prst="rect">
            <a:avLst/>
          </a:prstGeom>
        </p:spPr>
        <p:txBody>
          <a:bodyPr/>
          <a:lstStyle>
            <a:lvl1pPr>
              <a:defRPr>
                <a:solidFill>
                  <a:srgbClr val="FFFFFF"/>
                </a:solidFill>
              </a:defRPr>
            </a:lvl1pPr>
          </a:lstStyle>
          <a:p>
            <a:pPr/>
            <a:r>
              <a:t>PMCSN 20/21 - Moroni, perrone</a:t>
            </a:r>
          </a:p>
        </p:txBody>
      </p:sp>
      <p:sp>
        <p:nvSpPr>
          <p:cNvPr id="493" name="grafici dei risultati - analisi batch - algoritmo 1"/>
          <p:cNvSpPr txBox="1"/>
          <p:nvPr>
            <p:ph type="title"/>
          </p:nvPr>
        </p:nvSpPr>
        <p:spPr>
          <a:prstGeom prst="rect">
            <a:avLst/>
          </a:prstGeom>
        </p:spPr>
        <p:txBody>
          <a:bodyPr/>
          <a:lstStyle>
            <a:lvl1pPr defTabSz="685165">
              <a:spcBef>
                <a:spcPts val="3200"/>
              </a:spcBef>
              <a:defRPr sz="7221"/>
            </a:lvl1pPr>
          </a:lstStyle>
          <a:p>
            <a:pPr/>
            <a:r>
              <a:t>grafici dei risultati - analisi batch - algoritmo 1</a:t>
            </a:r>
          </a:p>
        </p:txBody>
      </p:sp>
      <p:sp>
        <p:nvSpPr>
          <p:cNvPr id="494" name="Doppio clic per modificare"/>
          <p:cNvSpPr txBox="1"/>
          <p:nvPr>
            <p:ph type="body" idx="1"/>
          </p:nvPr>
        </p:nvSpPr>
        <p:spPr>
          <a:prstGeom prst="rect">
            <a:avLst/>
          </a:prstGeom>
        </p:spPr>
        <p:txBody>
          <a:bodyPr/>
          <a:lstStyle/>
          <a:p>
            <a:pPr/>
          </a:p>
        </p:txBody>
      </p:sp>
      <p:sp>
        <p:nvSpPr>
          <p:cNvPr id="495" name="Numero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pic>
        <p:nvPicPr>
          <p:cNvPr id="496" name="Schermata 2021-09-14 alle 22.43.24.png" descr="Schermata 2021-09-14 alle 22.43.24.png"/>
          <p:cNvPicPr>
            <a:picLocks noChangeAspect="1"/>
          </p:cNvPicPr>
          <p:nvPr/>
        </p:nvPicPr>
        <p:blipFill>
          <a:blip r:embed="rId2">
            <a:extLst/>
          </a:blip>
          <a:stretch>
            <a:fillRect/>
          </a:stretch>
        </p:blipFill>
        <p:spPr>
          <a:xfrm>
            <a:off x="6598927" y="2961799"/>
            <a:ext cx="11186145" cy="10434002"/>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8" name="PMCSN 20/21 - Moroni, perrone"/>
          <p:cNvSpPr txBox="1"/>
          <p:nvPr>
            <p:ph type="body" idx="21"/>
          </p:nvPr>
        </p:nvSpPr>
        <p:spPr>
          <a:prstGeom prst="rect">
            <a:avLst/>
          </a:prstGeom>
        </p:spPr>
        <p:txBody>
          <a:bodyPr/>
          <a:lstStyle>
            <a:lvl1pPr>
              <a:defRPr>
                <a:solidFill>
                  <a:srgbClr val="FFFFFF"/>
                </a:solidFill>
              </a:defRPr>
            </a:lvl1pPr>
          </a:lstStyle>
          <a:p>
            <a:pPr/>
            <a:r>
              <a:t>PMCSN 20/21 - Moroni, perrone</a:t>
            </a:r>
          </a:p>
        </p:txBody>
      </p:sp>
      <p:sp>
        <p:nvSpPr>
          <p:cNvPr id="499" name="grafici dei risultati - analisi batch - algoritmo 1"/>
          <p:cNvSpPr txBox="1"/>
          <p:nvPr>
            <p:ph type="title"/>
          </p:nvPr>
        </p:nvSpPr>
        <p:spPr>
          <a:prstGeom prst="rect">
            <a:avLst/>
          </a:prstGeom>
        </p:spPr>
        <p:txBody>
          <a:bodyPr/>
          <a:lstStyle>
            <a:lvl1pPr defTabSz="685165">
              <a:spcBef>
                <a:spcPts val="3200"/>
              </a:spcBef>
              <a:defRPr sz="7221"/>
            </a:lvl1pPr>
          </a:lstStyle>
          <a:p>
            <a:pPr/>
            <a:r>
              <a:t>grafici dei risultati - analisi batch - algoritmo 1</a:t>
            </a:r>
          </a:p>
        </p:txBody>
      </p:sp>
      <p:sp>
        <p:nvSpPr>
          <p:cNvPr id="500" name="Doppio clic per modificare"/>
          <p:cNvSpPr txBox="1"/>
          <p:nvPr>
            <p:ph type="body" idx="1"/>
          </p:nvPr>
        </p:nvSpPr>
        <p:spPr>
          <a:prstGeom prst="rect">
            <a:avLst/>
          </a:prstGeom>
        </p:spPr>
        <p:txBody>
          <a:bodyPr/>
          <a:lstStyle/>
          <a:p>
            <a:pPr/>
          </a:p>
        </p:txBody>
      </p:sp>
      <p:sp>
        <p:nvSpPr>
          <p:cNvPr id="501" name="Numero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pic>
        <p:nvPicPr>
          <p:cNvPr id="502" name="Schermata 2021-09-14 alle 22.45.03.png" descr="Schermata 2021-09-14 alle 22.45.03.png"/>
          <p:cNvPicPr>
            <a:picLocks noChangeAspect="1"/>
          </p:cNvPicPr>
          <p:nvPr/>
        </p:nvPicPr>
        <p:blipFill>
          <a:blip r:embed="rId2">
            <a:extLst/>
          </a:blip>
          <a:stretch>
            <a:fillRect/>
          </a:stretch>
        </p:blipFill>
        <p:spPr>
          <a:xfrm>
            <a:off x="6765697" y="2929617"/>
            <a:ext cx="10852605" cy="10498366"/>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4" name="PMCSN 20/21 - Moroni, perrone"/>
          <p:cNvSpPr txBox="1"/>
          <p:nvPr>
            <p:ph type="body" idx="21"/>
          </p:nvPr>
        </p:nvSpPr>
        <p:spPr>
          <a:prstGeom prst="rect">
            <a:avLst/>
          </a:prstGeom>
        </p:spPr>
        <p:txBody>
          <a:bodyPr/>
          <a:lstStyle>
            <a:lvl1pPr>
              <a:defRPr>
                <a:solidFill>
                  <a:srgbClr val="FFFFFF"/>
                </a:solidFill>
              </a:defRPr>
            </a:lvl1pPr>
          </a:lstStyle>
          <a:p>
            <a:pPr/>
            <a:r>
              <a:t>PMCSN 20/21 - Moroni, perrone</a:t>
            </a:r>
          </a:p>
        </p:txBody>
      </p:sp>
      <p:sp>
        <p:nvSpPr>
          <p:cNvPr id="505" name="grafici dei risultati - analisi batch - algoritmo 2"/>
          <p:cNvSpPr txBox="1"/>
          <p:nvPr>
            <p:ph type="title"/>
          </p:nvPr>
        </p:nvSpPr>
        <p:spPr>
          <a:prstGeom prst="rect">
            <a:avLst/>
          </a:prstGeom>
        </p:spPr>
        <p:txBody>
          <a:bodyPr/>
          <a:lstStyle>
            <a:lvl1pPr defTabSz="685165">
              <a:spcBef>
                <a:spcPts val="3200"/>
              </a:spcBef>
              <a:defRPr sz="7221"/>
            </a:lvl1pPr>
          </a:lstStyle>
          <a:p>
            <a:pPr/>
            <a:r>
              <a:t>grafici dei risultati - analisi batch - algoritmo 2</a:t>
            </a:r>
          </a:p>
        </p:txBody>
      </p:sp>
      <p:sp>
        <p:nvSpPr>
          <p:cNvPr id="506" name="Doppio clic per modificare"/>
          <p:cNvSpPr txBox="1"/>
          <p:nvPr>
            <p:ph type="body" idx="1"/>
          </p:nvPr>
        </p:nvSpPr>
        <p:spPr>
          <a:prstGeom prst="rect">
            <a:avLst/>
          </a:prstGeom>
        </p:spPr>
        <p:txBody>
          <a:bodyPr/>
          <a:lstStyle/>
          <a:p>
            <a:pPr/>
          </a:p>
        </p:txBody>
      </p:sp>
      <p:sp>
        <p:nvSpPr>
          <p:cNvPr id="507" name="Numero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pic>
        <p:nvPicPr>
          <p:cNvPr id="508" name="Schermata 2021-09-14 alle 22.46.58.png" descr="Schermata 2021-09-14 alle 22.46.58.png"/>
          <p:cNvPicPr>
            <a:picLocks noChangeAspect="1"/>
          </p:cNvPicPr>
          <p:nvPr/>
        </p:nvPicPr>
        <p:blipFill>
          <a:blip r:embed="rId2">
            <a:extLst/>
          </a:blip>
          <a:stretch>
            <a:fillRect/>
          </a:stretch>
        </p:blipFill>
        <p:spPr>
          <a:xfrm>
            <a:off x="6553854" y="3017470"/>
            <a:ext cx="11276293" cy="10322660"/>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0" name="PMCSN 20/21 - Moroni, perrone"/>
          <p:cNvSpPr txBox="1"/>
          <p:nvPr>
            <p:ph type="body" idx="21"/>
          </p:nvPr>
        </p:nvSpPr>
        <p:spPr>
          <a:prstGeom prst="rect">
            <a:avLst/>
          </a:prstGeom>
        </p:spPr>
        <p:txBody>
          <a:bodyPr/>
          <a:lstStyle>
            <a:lvl1pPr>
              <a:defRPr>
                <a:solidFill>
                  <a:srgbClr val="FFFFFF"/>
                </a:solidFill>
              </a:defRPr>
            </a:lvl1pPr>
          </a:lstStyle>
          <a:p>
            <a:pPr/>
            <a:r>
              <a:t>PMCSN 20/21 - Moroni, perrone</a:t>
            </a:r>
          </a:p>
        </p:txBody>
      </p:sp>
      <p:sp>
        <p:nvSpPr>
          <p:cNvPr id="511" name="grafici dei risultati - analisi batch - algoritmo 2"/>
          <p:cNvSpPr txBox="1"/>
          <p:nvPr>
            <p:ph type="title"/>
          </p:nvPr>
        </p:nvSpPr>
        <p:spPr>
          <a:prstGeom prst="rect">
            <a:avLst/>
          </a:prstGeom>
        </p:spPr>
        <p:txBody>
          <a:bodyPr/>
          <a:lstStyle>
            <a:lvl1pPr defTabSz="685165">
              <a:spcBef>
                <a:spcPts val="3200"/>
              </a:spcBef>
              <a:defRPr sz="7221"/>
            </a:lvl1pPr>
          </a:lstStyle>
          <a:p>
            <a:pPr/>
            <a:r>
              <a:t>grafici dei risultati - analisi batch - algoritmo 2</a:t>
            </a:r>
          </a:p>
        </p:txBody>
      </p:sp>
      <p:sp>
        <p:nvSpPr>
          <p:cNvPr id="512" name="Doppio clic per modificare"/>
          <p:cNvSpPr txBox="1"/>
          <p:nvPr>
            <p:ph type="body" idx="1"/>
          </p:nvPr>
        </p:nvSpPr>
        <p:spPr>
          <a:prstGeom prst="rect">
            <a:avLst/>
          </a:prstGeom>
        </p:spPr>
        <p:txBody>
          <a:bodyPr/>
          <a:lstStyle/>
          <a:p>
            <a:pPr/>
          </a:p>
        </p:txBody>
      </p:sp>
      <p:sp>
        <p:nvSpPr>
          <p:cNvPr id="513" name="Numero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pic>
        <p:nvPicPr>
          <p:cNvPr id="514" name="Schermata 2021-09-14 alle 22.48.14.png" descr="Schermata 2021-09-14 alle 22.48.14.png"/>
          <p:cNvPicPr>
            <a:picLocks noChangeAspect="1"/>
          </p:cNvPicPr>
          <p:nvPr/>
        </p:nvPicPr>
        <p:blipFill>
          <a:blip r:embed="rId2">
            <a:extLst/>
          </a:blip>
          <a:stretch>
            <a:fillRect/>
          </a:stretch>
        </p:blipFill>
        <p:spPr>
          <a:xfrm>
            <a:off x="6554620" y="3018172"/>
            <a:ext cx="11274760" cy="10321256"/>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6" name="PMCSN 20/21 - Moroni, perrone"/>
          <p:cNvSpPr txBox="1"/>
          <p:nvPr>
            <p:ph type="body" idx="21"/>
          </p:nvPr>
        </p:nvSpPr>
        <p:spPr>
          <a:prstGeom prst="rect">
            <a:avLst/>
          </a:prstGeom>
        </p:spPr>
        <p:txBody>
          <a:bodyPr/>
          <a:lstStyle>
            <a:lvl1pPr>
              <a:defRPr>
                <a:solidFill>
                  <a:srgbClr val="FFFFFF"/>
                </a:solidFill>
              </a:defRPr>
            </a:lvl1pPr>
          </a:lstStyle>
          <a:p>
            <a:pPr/>
            <a:r>
              <a:t>PMCSN 20/21 - Moroni, perrone</a:t>
            </a:r>
          </a:p>
        </p:txBody>
      </p:sp>
      <p:sp>
        <p:nvSpPr>
          <p:cNvPr id="517" name="grafici dei risultati - analisi batch - algoritmo 2"/>
          <p:cNvSpPr txBox="1"/>
          <p:nvPr>
            <p:ph type="title"/>
          </p:nvPr>
        </p:nvSpPr>
        <p:spPr>
          <a:prstGeom prst="rect">
            <a:avLst/>
          </a:prstGeom>
        </p:spPr>
        <p:txBody>
          <a:bodyPr/>
          <a:lstStyle>
            <a:lvl1pPr defTabSz="685165">
              <a:spcBef>
                <a:spcPts val="3200"/>
              </a:spcBef>
              <a:defRPr sz="7221"/>
            </a:lvl1pPr>
          </a:lstStyle>
          <a:p>
            <a:pPr/>
            <a:r>
              <a:t>grafici dei risultati - analisi batch - algoritmo 2</a:t>
            </a:r>
          </a:p>
        </p:txBody>
      </p:sp>
      <p:sp>
        <p:nvSpPr>
          <p:cNvPr id="518" name="Doppio clic per modificare"/>
          <p:cNvSpPr txBox="1"/>
          <p:nvPr>
            <p:ph type="body" idx="1"/>
          </p:nvPr>
        </p:nvSpPr>
        <p:spPr>
          <a:prstGeom prst="rect">
            <a:avLst/>
          </a:prstGeom>
        </p:spPr>
        <p:txBody>
          <a:bodyPr/>
          <a:lstStyle/>
          <a:p>
            <a:pPr/>
          </a:p>
        </p:txBody>
      </p:sp>
      <p:sp>
        <p:nvSpPr>
          <p:cNvPr id="519" name="Numero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pic>
        <p:nvPicPr>
          <p:cNvPr id="520" name="Schermata 2021-09-14 alle 22.49.47.png" descr="Schermata 2021-09-14 alle 22.49.47.png"/>
          <p:cNvPicPr>
            <a:picLocks noChangeAspect="1"/>
          </p:cNvPicPr>
          <p:nvPr/>
        </p:nvPicPr>
        <p:blipFill>
          <a:blip r:embed="rId2">
            <a:extLst/>
          </a:blip>
          <a:stretch>
            <a:fillRect/>
          </a:stretch>
        </p:blipFill>
        <p:spPr>
          <a:xfrm>
            <a:off x="6902540" y="3083680"/>
            <a:ext cx="10578920" cy="10139440"/>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2" name="PMCSN 20/21 - Moroni, perrone"/>
          <p:cNvSpPr txBox="1"/>
          <p:nvPr>
            <p:ph type="body" idx="21"/>
          </p:nvPr>
        </p:nvSpPr>
        <p:spPr>
          <a:prstGeom prst="rect">
            <a:avLst/>
          </a:prstGeom>
        </p:spPr>
        <p:txBody>
          <a:bodyPr/>
          <a:lstStyle>
            <a:lvl1pPr>
              <a:defRPr>
                <a:solidFill>
                  <a:srgbClr val="FFFFFF"/>
                </a:solidFill>
              </a:defRPr>
            </a:lvl1pPr>
          </a:lstStyle>
          <a:p>
            <a:pPr/>
            <a:r>
              <a:t>PMCSN 20/21 - Moroni, perrone</a:t>
            </a:r>
          </a:p>
        </p:txBody>
      </p:sp>
      <p:sp>
        <p:nvSpPr>
          <p:cNvPr id="523" name="conclusioni"/>
          <p:cNvSpPr txBox="1"/>
          <p:nvPr>
            <p:ph type="title"/>
          </p:nvPr>
        </p:nvSpPr>
        <p:spPr>
          <a:prstGeom prst="rect">
            <a:avLst/>
          </a:prstGeom>
        </p:spPr>
        <p:txBody>
          <a:bodyPr/>
          <a:lstStyle>
            <a:lvl1pPr defTabSz="685165">
              <a:spcBef>
                <a:spcPts val="3200"/>
              </a:spcBef>
              <a:defRPr sz="7221"/>
            </a:lvl1pPr>
          </a:lstStyle>
          <a:p>
            <a:pPr/>
            <a:r>
              <a:t>conclusioni</a:t>
            </a:r>
          </a:p>
        </p:txBody>
      </p:sp>
      <p:sp>
        <p:nvSpPr>
          <p:cNvPr id="524" name="L’obiettivo principale era quello di migliorare, attraverso una nuova versione dell’algoritmo di assegnazione dei task del controllore, il tempo medio di risposta globale per le letture (task 1)…"/>
          <p:cNvSpPr txBox="1"/>
          <p:nvPr>
            <p:ph type="body" idx="1"/>
          </p:nvPr>
        </p:nvSpPr>
        <p:spPr>
          <a:prstGeom prst="rect">
            <a:avLst/>
          </a:prstGeom>
        </p:spPr>
        <p:txBody>
          <a:bodyPr/>
          <a:lstStyle/>
          <a:p>
            <a:pPr marL="558800" indent="-558800" defTabSz="726440">
              <a:spcBef>
                <a:spcPts val="3400"/>
              </a:spcBef>
              <a:defRPr sz="4224">
                <a:solidFill>
                  <a:srgbClr val="FFFFFF"/>
                </a:solidFill>
              </a:defRPr>
            </a:pPr>
            <a:r>
              <a:t>L’obiettivo principale era quello di migliorare, attraverso una nuova versione dell’algoritmo di assegnazione dei task del controllore, il tempo medio di risposta globale per le letture (task 1)</a:t>
            </a:r>
          </a:p>
          <a:p>
            <a:pPr marL="558800" indent="-558800" defTabSz="726440">
              <a:spcBef>
                <a:spcPts val="3400"/>
              </a:spcBef>
              <a:defRPr sz="4224">
                <a:solidFill>
                  <a:srgbClr val="FFFFFF"/>
                </a:solidFill>
              </a:defRPr>
            </a:pPr>
          </a:p>
          <a:p>
            <a:pPr marL="558800" indent="-558800" defTabSz="726440">
              <a:spcBef>
                <a:spcPts val="3400"/>
              </a:spcBef>
              <a:defRPr sz="4224">
                <a:solidFill>
                  <a:srgbClr val="FFFFFF"/>
                </a:solidFill>
              </a:defRPr>
            </a:pPr>
            <a:r>
              <a:t>Grazie all’algoritmo 2, per questo specifico caso, l’attesa dell’utente è diminuita, a discapito delle scritture che vengono sempre servite dalle istanze di AWS EC2</a:t>
            </a:r>
          </a:p>
          <a:p>
            <a:pPr marL="558800" indent="-558800" defTabSz="726440">
              <a:spcBef>
                <a:spcPts val="3400"/>
              </a:spcBef>
              <a:defRPr sz="4224">
                <a:solidFill>
                  <a:srgbClr val="FFFFFF"/>
                </a:solidFill>
              </a:defRPr>
            </a:pPr>
          </a:p>
          <a:p>
            <a:pPr marL="558800" indent="-558800" defTabSz="726440">
              <a:spcBef>
                <a:spcPts val="3400"/>
              </a:spcBef>
              <a:defRPr sz="4224">
                <a:solidFill>
                  <a:srgbClr val="FFFFFF"/>
                </a:solidFill>
              </a:defRPr>
            </a:pPr>
            <a:r>
              <a:t>In un social network è normale attendere più tempo per le scritture (più pesanti a livello computazionale e gestite da AWS EC2).</a:t>
            </a:r>
          </a:p>
        </p:txBody>
      </p:sp>
      <p:sp>
        <p:nvSpPr>
          <p:cNvPr id="525" name="Numero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7" name="PMCSN 20/21 - Moroni, perrone"/>
          <p:cNvSpPr txBox="1"/>
          <p:nvPr>
            <p:ph type="body" idx="21"/>
          </p:nvPr>
        </p:nvSpPr>
        <p:spPr>
          <a:prstGeom prst="rect">
            <a:avLst/>
          </a:prstGeom>
        </p:spPr>
        <p:txBody>
          <a:bodyPr/>
          <a:lstStyle>
            <a:lvl1pPr>
              <a:defRPr>
                <a:solidFill>
                  <a:srgbClr val="FFFFFF"/>
                </a:solidFill>
              </a:defRPr>
            </a:lvl1pPr>
          </a:lstStyle>
          <a:p>
            <a:pPr/>
            <a:r>
              <a:t>PMCSN 20/21 - Moroni, perrone</a:t>
            </a:r>
          </a:p>
        </p:txBody>
      </p:sp>
      <p:sp>
        <p:nvSpPr>
          <p:cNvPr id="528" name="conclusioni (2)"/>
          <p:cNvSpPr txBox="1"/>
          <p:nvPr>
            <p:ph type="title"/>
          </p:nvPr>
        </p:nvSpPr>
        <p:spPr>
          <a:prstGeom prst="rect">
            <a:avLst/>
          </a:prstGeom>
        </p:spPr>
        <p:txBody>
          <a:bodyPr/>
          <a:lstStyle>
            <a:lvl1pPr defTabSz="685165">
              <a:spcBef>
                <a:spcPts val="3200"/>
              </a:spcBef>
              <a:defRPr sz="7221"/>
            </a:lvl1pPr>
          </a:lstStyle>
          <a:p>
            <a:pPr/>
            <a:r>
              <a:t>conclusioni (2)</a:t>
            </a:r>
          </a:p>
        </p:txBody>
      </p:sp>
      <p:sp>
        <p:nvSpPr>
          <p:cNvPr id="529" name="Per come abbiamo pensato il caso in esame, il numero di scritture ha una frequenza superiore.…"/>
          <p:cNvSpPr txBox="1"/>
          <p:nvPr>
            <p:ph type="body" idx="1"/>
          </p:nvPr>
        </p:nvSpPr>
        <p:spPr>
          <a:prstGeom prst="rect">
            <a:avLst/>
          </a:prstGeom>
        </p:spPr>
        <p:txBody>
          <a:bodyPr/>
          <a:lstStyle/>
          <a:p>
            <a:pPr>
              <a:defRPr>
                <a:solidFill>
                  <a:srgbClr val="FFFFFF"/>
                </a:solidFill>
              </a:defRPr>
            </a:pPr>
            <a:r>
              <a:t>Per come abbiamo pensato il caso in esame, il numero di scritture ha una frequenza superiore.</a:t>
            </a:r>
          </a:p>
          <a:p>
            <a:pPr>
              <a:defRPr>
                <a:solidFill>
                  <a:srgbClr val="FFFFFF"/>
                </a:solidFill>
              </a:defRPr>
            </a:pPr>
          </a:p>
          <a:p>
            <a:pPr>
              <a:defRPr>
                <a:solidFill>
                  <a:srgbClr val="FFFFFF"/>
                </a:solidFill>
              </a:defRPr>
            </a:pPr>
            <a:r>
              <a:t>Per questo le letture sono agevolate all’interno della Server Farm, motivo per cui è stato deciso di accettare qualunque tipo di task fino ad una soglia massima LIMIT</a:t>
            </a:r>
          </a:p>
        </p:txBody>
      </p:sp>
      <p:sp>
        <p:nvSpPr>
          <p:cNvPr id="530" name="Numero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2" name="PMCSN 20/21 - Moroni, perrone"/>
          <p:cNvSpPr txBox="1"/>
          <p:nvPr>
            <p:ph type="body" idx="21"/>
          </p:nvPr>
        </p:nvSpPr>
        <p:spPr>
          <a:prstGeom prst="rect">
            <a:avLst/>
          </a:prstGeom>
        </p:spPr>
        <p:txBody>
          <a:bodyPr/>
          <a:lstStyle>
            <a:lvl1pPr>
              <a:defRPr>
                <a:solidFill>
                  <a:srgbClr val="FFFFFF"/>
                </a:solidFill>
              </a:defRPr>
            </a:lvl1pPr>
          </a:lstStyle>
          <a:p>
            <a:pPr/>
            <a:r>
              <a:t>PMCSN 20/21 - Moroni, perrone</a:t>
            </a:r>
          </a:p>
        </p:txBody>
      </p:sp>
      <p:sp>
        <p:nvSpPr>
          <p:cNvPr id="533" name="conclusioni (3)"/>
          <p:cNvSpPr txBox="1"/>
          <p:nvPr>
            <p:ph type="title"/>
          </p:nvPr>
        </p:nvSpPr>
        <p:spPr>
          <a:prstGeom prst="rect">
            <a:avLst/>
          </a:prstGeom>
        </p:spPr>
        <p:txBody>
          <a:bodyPr/>
          <a:lstStyle>
            <a:lvl1pPr defTabSz="685165">
              <a:spcBef>
                <a:spcPts val="3200"/>
              </a:spcBef>
              <a:defRPr sz="7221"/>
            </a:lvl1pPr>
          </a:lstStyle>
          <a:p>
            <a:pPr/>
            <a:r>
              <a:t>conclusioni (3)</a:t>
            </a:r>
          </a:p>
        </p:txBody>
      </p:sp>
      <p:sp>
        <p:nvSpPr>
          <p:cNvPr id="534" name="Il Server Farm, infatti, rappresenta un collo di bottiglia nel sistema, soprattutto se si considera la distribuzione iperesponenziale che descrive i suoi tempi di servizio…"/>
          <p:cNvSpPr txBox="1"/>
          <p:nvPr>
            <p:ph type="body" idx="1"/>
          </p:nvPr>
        </p:nvSpPr>
        <p:spPr>
          <a:prstGeom prst="rect">
            <a:avLst/>
          </a:prstGeom>
        </p:spPr>
        <p:txBody>
          <a:bodyPr/>
          <a:lstStyle/>
          <a:p>
            <a:pPr marL="546100" indent="-546100" defTabSz="709930">
              <a:spcBef>
                <a:spcPts val="3300"/>
              </a:spcBef>
              <a:defRPr sz="4128">
                <a:solidFill>
                  <a:srgbClr val="FFFFFF"/>
                </a:solidFill>
              </a:defRPr>
            </a:pPr>
            <a:r>
              <a:t>Il Server Farm, infatti, rappresenta un collo di bottiglia nel sistema, soprattutto se si considera la distribuzione iperesponenziale che descrive i suoi tempi di servizio</a:t>
            </a:r>
          </a:p>
          <a:p>
            <a:pPr marL="546100" indent="-546100" defTabSz="709930">
              <a:spcBef>
                <a:spcPts val="3300"/>
              </a:spcBef>
              <a:defRPr sz="4128">
                <a:solidFill>
                  <a:srgbClr val="FFFFFF"/>
                </a:solidFill>
              </a:defRPr>
            </a:pPr>
          </a:p>
          <a:p>
            <a:pPr marL="546100" indent="-546100" defTabSz="709930">
              <a:spcBef>
                <a:spcPts val="3300"/>
              </a:spcBef>
              <a:defRPr sz="4128">
                <a:solidFill>
                  <a:srgbClr val="FFFFFF"/>
                </a:solidFill>
              </a:defRPr>
            </a:pPr>
            <a:r>
              <a:t>Essendo caratterizzata da un’alta varianza, i valori dei tempi prodotti possono essere anche molto grandi, cosa che porta un utente con richiesta di lettura ad attendere già molto tempo</a:t>
            </a:r>
          </a:p>
          <a:p>
            <a:pPr marL="546100" indent="-546100" defTabSz="709930">
              <a:spcBef>
                <a:spcPts val="3300"/>
              </a:spcBef>
              <a:defRPr sz="4128">
                <a:solidFill>
                  <a:srgbClr val="FFFFFF"/>
                </a:solidFill>
              </a:defRPr>
            </a:pPr>
          </a:p>
          <a:p>
            <a:pPr marL="546100" indent="-546100" defTabSz="709930">
              <a:spcBef>
                <a:spcPts val="3300"/>
              </a:spcBef>
              <a:defRPr sz="4128">
                <a:solidFill>
                  <a:srgbClr val="FFFFFF"/>
                </a:solidFill>
              </a:defRPr>
            </a:pPr>
            <a:r>
              <a:t>È una limitazione avere un pool di server composto da risorse sempre e solo non disponibili, soprattutto in un social network in cui l’attività media dell’utente è basata su visualizzazione di contenuti, quindi prevalentemente operazioni di lettura.</a:t>
            </a:r>
          </a:p>
        </p:txBody>
      </p:sp>
      <p:sp>
        <p:nvSpPr>
          <p:cNvPr id="535" name="Numero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7" name="PMCSN 20/21 - Moroni, perrone"/>
          <p:cNvSpPr txBox="1"/>
          <p:nvPr>
            <p:ph type="body" idx="21"/>
          </p:nvPr>
        </p:nvSpPr>
        <p:spPr>
          <a:prstGeom prst="rect">
            <a:avLst/>
          </a:prstGeom>
        </p:spPr>
        <p:txBody>
          <a:bodyPr/>
          <a:lstStyle>
            <a:lvl1pPr>
              <a:defRPr>
                <a:solidFill>
                  <a:srgbClr val="FFFFFF"/>
                </a:solidFill>
              </a:defRPr>
            </a:lvl1pPr>
          </a:lstStyle>
          <a:p>
            <a:pPr/>
            <a:r>
              <a:t>PMCSN 20/21 - Moroni, perrone</a:t>
            </a:r>
          </a:p>
        </p:txBody>
      </p:sp>
      <p:sp>
        <p:nvSpPr>
          <p:cNvPr id="538" name="conclusioni (4)"/>
          <p:cNvSpPr txBox="1"/>
          <p:nvPr>
            <p:ph type="title"/>
          </p:nvPr>
        </p:nvSpPr>
        <p:spPr>
          <a:prstGeom prst="rect">
            <a:avLst/>
          </a:prstGeom>
        </p:spPr>
        <p:txBody>
          <a:bodyPr/>
          <a:lstStyle>
            <a:lvl1pPr defTabSz="685165">
              <a:spcBef>
                <a:spcPts val="3200"/>
              </a:spcBef>
              <a:defRPr sz="7221"/>
            </a:lvl1pPr>
          </a:lstStyle>
          <a:p>
            <a:pPr/>
            <a:r>
              <a:t>conclusioni (4)</a:t>
            </a:r>
          </a:p>
        </p:txBody>
      </p:sp>
      <p:sp>
        <p:nvSpPr>
          <p:cNvPr id="539" name="Sono state fatte delle simulazioni utilizzando un valore di LIMIT differente, per valutarne il comportamento.…"/>
          <p:cNvSpPr txBox="1"/>
          <p:nvPr>
            <p:ph type="body" idx="1"/>
          </p:nvPr>
        </p:nvSpPr>
        <p:spPr>
          <a:prstGeom prst="rect">
            <a:avLst/>
          </a:prstGeom>
        </p:spPr>
        <p:txBody>
          <a:bodyPr/>
          <a:lstStyle/>
          <a:p>
            <a:pPr marL="558800" indent="-558800" defTabSz="726440">
              <a:spcBef>
                <a:spcPts val="3400"/>
              </a:spcBef>
              <a:defRPr sz="4224">
                <a:solidFill>
                  <a:srgbClr val="FFFFFF"/>
                </a:solidFill>
              </a:defRPr>
            </a:pPr>
            <a:r>
              <a:t>Sono state fatte delle simulazioni utilizzando un valore di LIMIT differente, per valutarne il comportamento. </a:t>
            </a:r>
          </a:p>
          <a:p>
            <a:pPr marL="558800" indent="-558800" defTabSz="726440">
              <a:spcBef>
                <a:spcPts val="3400"/>
              </a:spcBef>
              <a:defRPr sz="4224">
                <a:solidFill>
                  <a:srgbClr val="FFFFFF"/>
                </a:solidFill>
              </a:defRPr>
            </a:pPr>
          </a:p>
          <a:p>
            <a:pPr marL="558800" indent="-558800" defTabSz="726440">
              <a:spcBef>
                <a:spcPts val="3400"/>
              </a:spcBef>
              <a:defRPr sz="4224">
                <a:solidFill>
                  <a:srgbClr val="FFFFFF"/>
                </a:solidFill>
              </a:defRPr>
            </a:pPr>
            <a:r>
              <a:t>La scelta finale ha portato a </a:t>
            </a:r>
            <a:r>
              <a:rPr baseline="2367"/>
              <a:t>LIMIT= 8 </a:t>
            </a:r>
            <a:r>
              <a:t>, perché il tempo medio di servizio delle istanze AWS EC2 per le scritture resta comunque superiore rispetto a quello del Server Farm</a:t>
            </a:r>
          </a:p>
          <a:p>
            <a:pPr marL="558800" indent="-558800" defTabSz="726440">
              <a:spcBef>
                <a:spcPts val="3400"/>
              </a:spcBef>
              <a:defRPr sz="4224">
                <a:solidFill>
                  <a:srgbClr val="FFFFFF"/>
                </a:solidFill>
              </a:defRPr>
            </a:pPr>
          </a:p>
          <a:p>
            <a:pPr marL="558800" indent="-558800" defTabSz="726440">
              <a:spcBef>
                <a:spcPts val="3400"/>
              </a:spcBef>
              <a:defRPr sz="4224">
                <a:solidFill>
                  <a:srgbClr val="FFFFFF"/>
                </a:solidFill>
              </a:defRPr>
            </a:pPr>
            <a:r>
              <a:t>Aspetto che globalmente peggiora il tempo medio di risposta totale e che non può essere arginato a meno di miglioramenti a livello di hardware, che per una start-up agli albori abbiamo supposto non economicamente possibili.</a:t>
            </a:r>
          </a:p>
        </p:txBody>
      </p:sp>
      <p:sp>
        <p:nvSpPr>
          <p:cNvPr id="540" name="Numero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2" name="PMCSN 20/21 - Moroni, perrone"/>
          <p:cNvSpPr txBox="1"/>
          <p:nvPr>
            <p:ph type="body" idx="21"/>
          </p:nvPr>
        </p:nvSpPr>
        <p:spPr>
          <a:prstGeom prst="rect">
            <a:avLst/>
          </a:prstGeom>
        </p:spPr>
        <p:txBody>
          <a:bodyPr/>
          <a:lstStyle>
            <a:lvl1pPr>
              <a:defRPr>
                <a:solidFill>
                  <a:srgbClr val="FFFFFF"/>
                </a:solidFill>
              </a:defRPr>
            </a:lvl1pPr>
          </a:lstStyle>
          <a:p>
            <a:pPr/>
            <a:r>
              <a:t>PMCSN 20/21 - Moroni, perrone</a:t>
            </a:r>
          </a:p>
        </p:txBody>
      </p:sp>
      <p:sp>
        <p:nvSpPr>
          <p:cNvPr id="543" name="conclusioni (5)"/>
          <p:cNvSpPr txBox="1"/>
          <p:nvPr>
            <p:ph type="title"/>
          </p:nvPr>
        </p:nvSpPr>
        <p:spPr>
          <a:prstGeom prst="rect">
            <a:avLst/>
          </a:prstGeom>
        </p:spPr>
        <p:txBody>
          <a:bodyPr/>
          <a:lstStyle>
            <a:lvl1pPr defTabSz="685165">
              <a:spcBef>
                <a:spcPts val="3200"/>
              </a:spcBef>
              <a:defRPr sz="7221"/>
            </a:lvl1pPr>
          </a:lstStyle>
          <a:p>
            <a:pPr/>
            <a:r>
              <a:t>conclusioni (5)</a:t>
            </a:r>
          </a:p>
        </p:txBody>
      </p:sp>
      <p:sp>
        <p:nvSpPr>
          <p:cNvPr id="544" name="Di seguito vengono riportate le motivazioni che ci hanno spinto a scegliere il valore di LIMIT sopra citato: con il valore 8 abbiamo i risultati migliori."/>
          <p:cNvSpPr txBox="1"/>
          <p:nvPr>
            <p:ph type="body" sz="quarter" idx="1"/>
          </p:nvPr>
        </p:nvSpPr>
        <p:spPr>
          <a:xfrm>
            <a:off x="762000" y="3860800"/>
            <a:ext cx="5860251" cy="8585200"/>
          </a:xfrm>
          <a:prstGeom prst="rect">
            <a:avLst/>
          </a:prstGeom>
        </p:spPr>
        <p:txBody>
          <a:bodyPr/>
          <a:lstStyle>
            <a:lvl1pPr>
              <a:defRPr>
                <a:solidFill>
                  <a:srgbClr val="FFFFFF"/>
                </a:solidFill>
              </a:defRPr>
            </a:lvl1pPr>
          </a:lstStyle>
          <a:p>
            <a:pPr/>
            <a:r>
              <a:t>Di seguito vengono riportate le motivazioni che ci hanno spinto a scegliere il valore di LIMIT sopra citato: con il valore 8 abbiamo i risultati migliori.</a:t>
            </a:r>
          </a:p>
        </p:txBody>
      </p:sp>
      <p:sp>
        <p:nvSpPr>
          <p:cNvPr id="545" name="Numero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pic>
        <p:nvPicPr>
          <p:cNvPr id="546" name="Schermata 2021-09-14 alle 23.00.17.png" descr="Schermata 2021-09-14 alle 23.00.17.png"/>
          <p:cNvPicPr>
            <a:picLocks noChangeAspect="1"/>
          </p:cNvPicPr>
          <p:nvPr/>
        </p:nvPicPr>
        <p:blipFill>
          <a:blip r:embed="rId2">
            <a:extLst/>
          </a:blip>
          <a:stretch>
            <a:fillRect/>
          </a:stretch>
        </p:blipFill>
        <p:spPr>
          <a:xfrm>
            <a:off x="7165650" y="2091525"/>
            <a:ext cx="6274251" cy="5082702"/>
          </a:xfrm>
          <a:prstGeom prst="rect">
            <a:avLst/>
          </a:prstGeom>
          <a:ln w="12700">
            <a:miter lim="400000"/>
          </a:ln>
        </p:spPr>
      </p:pic>
      <p:pic>
        <p:nvPicPr>
          <p:cNvPr id="547" name="Schermata 2021-09-14 alle 23.00.27.png" descr="Schermata 2021-09-14 alle 23.00.27.png"/>
          <p:cNvPicPr>
            <a:picLocks noChangeAspect="1"/>
          </p:cNvPicPr>
          <p:nvPr/>
        </p:nvPicPr>
        <p:blipFill>
          <a:blip r:embed="rId3">
            <a:extLst/>
          </a:blip>
          <a:srcRect l="0" t="0" r="0" b="0"/>
          <a:stretch>
            <a:fillRect/>
          </a:stretch>
        </p:blipFill>
        <p:spPr>
          <a:xfrm>
            <a:off x="15126076" y="2091525"/>
            <a:ext cx="6274251" cy="5082702"/>
          </a:xfrm>
          <a:prstGeom prst="rect">
            <a:avLst/>
          </a:prstGeom>
          <a:ln w="63500">
            <a:solidFill>
              <a:schemeClr val="accent5"/>
            </a:solidFill>
            <a:miter lim="400000"/>
          </a:ln>
        </p:spPr>
      </p:pic>
      <p:pic>
        <p:nvPicPr>
          <p:cNvPr id="548" name="Schermata 2021-09-14 alle 23.00.38.png" descr="Schermata 2021-09-14 alle 23.00.38.png"/>
          <p:cNvPicPr>
            <a:picLocks noChangeAspect="1"/>
          </p:cNvPicPr>
          <p:nvPr/>
        </p:nvPicPr>
        <p:blipFill>
          <a:blip r:embed="rId4">
            <a:extLst/>
          </a:blip>
          <a:stretch>
            <a:fillRect/>
          </a:stretch>
        </p:blipFill>
        <p:spPr>
          <a:xfrm>
            <a:off x="11507184" y="7532744"/>
            <a:ext cx="6337751" cy="5134142"/>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PMCSN 20/21 - Moroni, perrone"/>
          <p:cNvSpPr txBox="1"/>
          <p:nvPr>
            <p:ph type="body" idx="21"/>
          </p:nvPr>
        </p:nvSpPr>
        <p:spPr>
          <a:prstGeom prst="rect">
            <a:avLst/>
          </a:prstGeom>
        </p:spPr>
        <p:txBody>
          <a:bodyPr/>
          <a:lstStyle>
            <a:lvl1pPr>
              <a:defRPr>
                <a:solidFill>
                  <a:srgbClr val="FFFFFF"/>
                </a:solidFill>
              </a:defRPr>
            </a:lvl1pPr>
          </a:lstStyle>
          <a:p>
            <a:pPr/>
            <a:r>
              <a:t>PMCSN 20/21 - Moroni, perrone</a:t>
            </a:r>
          </a:p>
        </p:txBody>
      </p:sp>
      <p:sp>
        <p:nvSpPr>
          <p:cNvPr id="194" name="descrizione del sistema (2) - algoritmo 2"/>
          <p:cNvSpPr txBox="1"/>
          <p:nvPr>
            <p:ph type="title"/>
          </p:nvPr>
        </p:nvSpPr>
        <p:spPr>
          <a:prstGeom prst="rect">
            <a:avLst/>
          </a:prstGeom>
        </p:spPr>
        <p:txBody>
          <a:bodyPr/>
          <a:lstStyle>
            <a:lvl1pPr defTabSz="619125">
              <a:spcBef>
                <a:spcPts val="2900"/>
              </a:spcBef>
              <a:defRPr sz="6525"/>
            </a:lvl1pPr>
          </a:lstStyle>
          <a:p>
            <a:pPr/>
            <a:r>
              <a:t>descrizione del sistema (2) - algoritmo 2</a:t>
            </a:r>
          </a:p>
        </p:txBody>
      </p:sp>
      <p:sp>
        <p:nvSpPr>
          <p:cNvPr id="195" name="Doppio clic per modificare"/>
          <p:cNvSpPr txBox="1"/>
          <p:nvPr>
            <p:ph type="body" sz="half" idx="1"/>
          </p:nvPr>
        </p:nvSpPr>
        <p:spPr>
          <a:prstGeom prst="rect">
            <a:avLst/>
          </a:prstGeom>
        </p:spPr>
        <p:txBody>
          <a:bodyPr/>
          <a:lstStyle/>
          <a:p>
            <a:pPr/>
          </a:p>
        </p:txBody>
      </p:sp>
      <p:sp>
        <p:nvSpPr>
          <p:cNvPr id="196" name="Numero diapositiva"/>
          <p:cNvSpPr txBox="1"/>
          <p:nvPr>
            <p:ph type="sldNum" sz="quarter" idx="4294967295"/>
          </p:nvPr>
        </p:nvSpPr>
        <p:spPr>
          <a:xfrm>
            <a:off x="23279100" y="609600"/>
            <a:ext cx="333748" cy="635000"/>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grpSp>
        <p:nvGrpSpPr>
          <p:cNvPr id="199" name="Raggruppa"/>
          <p:cNvGrpSpPr/>
          <p:nvPr/>
        </p:nvGrpSpPr>
        <p:grpSpPr>
          <a:xfrm>
            <a:off x="575025" y="3285866"/>
            <a:ext cx="15372753" cy="10469273"/>
            <a:chOff x="0" y="0"/>
            <a:chExt cx="15372751" cy="10469271"/>
          </a:xfrm>
        </p:grpSpPr>
        <p:pic>
          <p:nvPicPr>
            <p:cNvPr id="197" name="Schermata 2021-09-10 alle 16.06.32.png" descr="Schermata 2021-09-10 alle 16.06.32.png"/>
            <p:cNvPicPr>
              <a:picLocks noChangeAspect="1"/>
            </p:cNvPicPr>
            <p:nvPr/>
          </p:nvPicPr>
          <p:blipFill>
            <a:blip r:embed="rId2">
              <a:extLst/>
            </a:blip>
            <a:stretch>
              <a:fillRect/>
            </a:stretch>
          </p:blipFill>
          <p:spPr>
            <a:xfrm>
              <a:off x="0" y="0"/>
              <a:ext cx="15372752" cy="9745372"/>
            </a:xfrm>
            <a:prstGeom prst="rect">
              <a:avLst/>
            </a:prstGeom>
            <a:ln w="12700" cap="flat">
              <a:noFill/>
              <a:miter lim="400000"/>
            </a:ln>
            <a:effectLst/>
          </p:spPr>
        </p:pic>
        <p:sp>
          <p:nvSpPr>
            <p:cNvPr id="198" name="Caption"/>
            <p:cNvSpPr/>
            <p:nvPr/>
          </p:nvSpPr>
          <p:spPr>
            <a:xfrm>
              <a:off x="0" y="9846971"/>
              <a:ext cx="15372752" cy="622301"/>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algn="ctr">
                <a:spcBef>
                  <a:spcPts val="0"/>
                </a:spcBef>
              </a:lvl1pPr>
            </a:lstStyle>
            <a:p>
              <a:pPr/>
              <a:r>
                <a:t>Schema riassuntivo dell’algoritmo 2</a:t>
              </a:r>
            </a:p>
          </p:txBody>
        </p:sp>
      </p:grpSp>
      <p:sp>
        <p:nvSpPr>
          <p:cNvPr id="200" name="Il primo algoritmo non gestisce in maniera ottimale le richieste di lettura e scrittura.…"/>
          <p:cNvSpPr/>
          <p:nvPr/>
        </p:nvSpPr>
        <p:spPr>
          <a:xfrm>
            <a:off x="16466802" y="3253619"/>
            <a:ext cx="7057249" cy="9745373"/>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lstStyle/>
          <a:p>
            <a:pPr marL="529166" indent="-529166">
              <a:lnSpc>
                <a:spcPct val="80000"/>
              </a:lnSpc>
              <a:spcBef>
                <a:spcPts val="0"/>
              </a:spcBef>
              <a:buClr>
                <a:schemeClr val="accent4"/>
              </a:buClr>
              <a:buSzPct val="104999"/>
              <a:buFont typeface="Avenir Next Regular"/>
              <a:buChar char="➡"/>
              <a:defRPr cap="all" sz="4000">
                <a:solidFill>
                  <a:srgbClr val="FFFFFF"/>
                </a:solidFill>
                <a:latin typeface="+mn-lt"/>
                <a:ea typeface="+mn-ea"/>
                <a:cs typeface="+mn-cs"/>
                <a:sym typeface="DIN Condensed Bold"/>
              </a:defRPr>
            </a:pPr>
            <a:r>
              <a:t>Il primo algoritmo non gestisce in maniera ottimale le richieste di lettura e scrittura.</a:t>
            </a:r>
          </a:p>
          <a:p>
            <a:pPr marL="529166" indent="-529166">
              <a:lnSpc>
                <a:spcPct val="80000"/>
              </a:lnSpc>
              <a:spcBef>
                <a:spcPts val="0"/>
              </a:spcBef>
              <a:buClr>
                <a:schemeClr val="accent4"/>
              </a:buClr>
              <a:buSzPct val="104999"/>
              <a:buFont typeface="Avenir Next Regular"/>
              <a:buChar char="➡"/>
              <a:defRPr cap="all" sz="4000">
                <a:solidFill>
                  <a:srgbClr val="FFFFFF"/>
                </a:solidFill>
                <a:latin typeface="+mn-lt"/>
                <a:ea typeface="+mn-ea"/>
                <a:cs typeface="+mn-cs"/>
                <a:sym typeface="DIN Condensed Bold"/>
              </a:defRPr>
            </a:pPr>
            <a:r>
              <a:t>bisogna ottimizzare la gestione dei task in modo tale che la server farm non sia sempre sovraccarica di lavoro</a:t>
            </a:r>
          </a:p>
          <a:p>
            <a:pPr marL="529166" indent="-529166">
              <a:lnSpc>
                <a:spcPct val="80000"/>
              </a:lnSpc>
              <a:spcBef>
                <a:spcPts val="0"/>
              </a:spcBef>
              <a:buClr>
                <a:schemeClr val="accent4"/>
              </a:buClr>
              <a:buSzPct val="104999"/>
              <a:buFont typeface="Avenir Next Regular"/>
              <a:buChar char="➡"/>
              <a:defRPr cap="all" sz="4000">
                <a:solidFill>
                  <a:srgbClr val="FFFFFF"/>
                </a:solidFill>
                <a:latin typeface="+mn-lt"/>
                <a:ea typeface="+mn-ea"/>
                <a:cs typeface="+mn-cs"/>
                <a:sym typeface="DIN Condensed Bold"/>
              </a:defRPr>
            </a:pPr>
            <a:r>
              <a:t>si è deciso di fissare un tetto massimo (limit = 8) entro cui accettare tutti i tipi di job</a:t>
            </a:r>
          </a:p>
          <a:p>
            <a:pPr marL="529166" indent="-529166">
              <a:lnSpc>
                <a:spcPct val="80000"/>
              </a:lnSpc>
              <a:spcBef>
                <a:spcPts val="0"/>
              </a:spcBef>
              <a:buClr>
                <a:schemeClr val="accent4"/>
              </a:buClr>
              <a:buSzPct val="104999"/>
              <a:buFont typeface="Avenir Next Regular"/>
              <a:buChar char="➡"/>
              <a:defRPr cap="all" sz="4000">
                <a:solidFill>
                  <a:srgbClr val="FFFFFF"/>
                </a:solidFill>
                <a:latin typeface="+mn-lt"/>
                <a:ea typeface="+mn-ea"/>
                <a:cs typeface="+mn-cs"/>
                <a:sym typeface="DIN Condensed Bold"/>
              </a:defRPr>
            </a:pPr>
            <a:r>
              <a:t>se le richieste in arrivo dovessero superare tale valore limite, alla server farm vengono assegnate solo le letture, ossia i task di tipo 1</a:t>
            </a:r>
          </a:p>
          <a:p>
            <a:pPr marL="529166" indent="-529166">
              <a:lnSpc>
                <a:spcPct val="80000"/>
              </a:lnSpc>
              <a:spcBef>
                <a:spcPts val="0"/>
              </a:spcBef>
              <a:buClr>
                <a:schemeClr val="accent4"/>
              </a:buClr>
              <a:buSzPct val="104999"/>
              <a:buFont typeface="Avenir Next Regular"/>
              <a:buChar char="➡"/>
              <a:defRPr cap="all" sz="4000">
                <a:solidFill>
                  <a:srgbClr val="FFFFFF"/>
                </a:solidFill>
                <a:latin typeface="+mn-lt"/>
                <a:ea typeface="+mn-ea"/>
                <a:cs typeface="+mn-cs"/>
                <a:sym typeface="DIN Condensed Bold"/>
              </a:defRPr>
            </a:pPr>
            <a:r>
              <a:t>superato tale valore, le istanze di aws ec2 vengono allocate dinamicamente per processare tutte le scritture (task di tipo 2)</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0" name="PMCSN 20/21 - Moroni, perrone"/>
          <p:cNvSpPr txBox="1"/>
          <p:nvPr>
            <p:ph type="body" idx="21"/>
          </p:nvPr>
        </p:nvSpPr>
        <p:spPr>
          <a:prstGeom prst="rect">
            <a:avLst/>
          </a:prstGeom>
        </p:spPr>
        <p:txBody>
          <a:bodyPr/>
          <a:lstStyle>
            <a:lvl1pPr>
              <a:defRPr>
                <a:solidFill>
                  <a:srgbClr val="FFFFFF"/>
                </a:solidFill>
              </a:defRPr>
            </a:lvl1pPr>
          </a:lstStyle>
          <a:p>
            <a:pPr/>
            <a:r>
              <a:t>PMCSN 20/21 - Moroni, perrone</a:t>
            </a:r>
          </a:p>
        </p:txBody>
      </p:sp>
      <p:sp>
        <p:nvSpPr>
          <p:cNvPr id="551" name="conclusioni (6)"/>
          <p:cNvSpPr txBox="1"/>
          <p:nvPr>
            <p:ph type="title"/>
          </p:nvPr>
        </p:nvSpPr>
        <p:spPr>
          <a:prstGeom prst="rect">
            <a:avLst/>
          </a:prstGeom>
        </p:spPr>
        <p:txBody>
          <a:bodyPr/>
          <a:lstStyle>
            <a:lvl1pPr defTabSz="685165">
              <a:spcBef>
                <a:spcPts val="3200"/>
              </a:spcBef>
              <a:defRPr sz="7221"/>
            </a:lvl1pPr>
          </a:lstStyle>
          <a:p>
            <a:pPr/>
            <a:r>
              <a:t>conclusioni (6)</a:t>
            </a:r>
          </a:p>
        </p:txBody>
      </p:sp>
      <p:sp>
        <p:nvSpPr>
          <p:cNvPr id="552" name="Come è possibile notare, avendo come LIMIT il valore 7, i task vengono gestiti maggiormente da AWS EC2 così da aumentarne il tempo di risposta. Un valore come 9 invece appesantisce troppo la Server Farm. Il trade off che minimizza il tempo di risposta gl"/>
          <p:cNvSpPr txBox="1"/>
          <p:nvPr>
            <p:ph type="body" idx="1"/>
          </p:nvPr>
        </p:nvSpPr>
        <p:spPr>
          <a:prstGeom prst="rect">
            <a:avLst/>
          </a:prstGeom>
        </p:spPr>
        <p:txBody>
          <a:bodyPr/>
          <a:lstStyle>
            <a:lvl1pPr>
              <a:defRPr>
                <a:solidFill>
                  <a:srgbClr val="FFFFFF"/>
                </a:solidFill>
              </a:defRPr>
            </a:lvl1pPr>
          </a:lstStyle>
          <a:p>
            <a:pPr/>
            <a:r>
              <a:t>Come è possibile notare, avendo come LIMIT il valore 7, i task vengono gestiti maggiormente da AWS EC2 così da aumentarne il tempo di risposta. Un valore come 9 invece appesantisce troppo la Server Farm. Il trade off che minimizza il tempo di risposta globale e del sistema per task di tipo 1 è il valore 8. </a:t>
            </a:r>
          </a:p>
        </p:txBody>
      </p:sp>
      <p:sp>
        <p:nvSpPr>
          <p:cNvPr id="553" name="Numero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5" name="Numero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sp>
        <p:nvSpPr>
          <p:cNvPr id="556" name="GRAZIE PER L’ATTENZIONE!"/>
          <p:cNvSpPr txBox="1"/>
          <p:nvPr/>
        </p:nvSpPr>
        <p:spPr>
          <a:xfrm>
            <a:off x="3410863" y="5937249"/>
            <a:ext cx="17562274" cy="1841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solidFill>
                  <a:srgbClr val="FFFFFF"/>
                </a:solidFill>
              </a:defRPr>
            </a:lvl1pPr>
          </a:lstStyle>
          <a:p>
            <a:pPr/>
            <a:r>
              <a:t>GRAZIE PER L’ATTENZIONE!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PMCSN 20/21 - Moroni, perrone"/>
          <p:cNvSpPr txBox="1"/>
          <p:nvPr>
            <p:ph type="body" idx="21"/>
          </p:nvPr>
        </p:nvSpPr>
        <p:spPr>
          <a:prstGeom prst="rect">
            <a:avLst/>
          </a:prstGeom>
        </p:spPr>
        <p:txBody>
          <a:bodyPr/>
          <a:lstStyle>
            <a:lvl1pPr>
              <a:defRPr>
                <a:solidFill>
                  <a:srgbClr val="FFFFFF"/>
                </a:solidFill>
              </a:defRPr>
            </a:lvl1pPr>
          </a:lstStyle>
          <a:p>
            <a:pPr/>
            <a:r>
              <a:t>PMCSN 20/21 - Moroni, perrone</a:t>
            </a:r>
          </a:p>
        </p:txBody>
      </p:sp>
      <p:sp>
        <p:nvSpPr>
          <p:cNvPr id="203" name="Modello delle specifiche"/>
          <p:cNvSpPr txBox="1"/>
          <p:nvPr>
            <p:ph type="title"/>
          </p:nvPr>
        </p:nvSpPr>
        <p:spPr>
          <a:prstGeom prst="rect">
            <a:avLst/>
          </a:prstGeom>
        </p:spPr>
        <p:txBody>
          <a:bodyPr/>
          <a:lstStyle>
            <a:lvl1pPr defTabSz="685165">
              <a:spcBef>
                <a:spcPts val="3200"/>
              </a:spcBef>
              <a:defRPr sz="7221"/>
            </a:lvl1pPr>
          </a:lstStyle>
          <a:p>
            <a:pPr/>
            <a:r>
              <a:t>Modello delle specifiche</a:t>
            </a:r>
          </a:p>
        </p:txBody>
      </p:sp>
      <p:sp>
        <p:nvSpPr>
          <p:cNvPr id="204" name="È possibile separare il sistema in due nodi ed analizzarli singolarmente, considerando il flusso in uscita dal primo come quello in entrata nel secondo.…"/>
          <p:cNvSpPr txBox="1"/>
          <p:nvPr>
            <p:ph type="body" idx="1"/>
          </p:nvPr>
        </p:nvSpPr>
        <p:spPr>
          <a:prstGeom prst="rect">
            <a:avLst/>
          </a:prstGeom>
        </p:spPr>
        <p:txBody>
          <a:bodyPr/>
          <a:lstStyle/>
          <a:p>
            <a:pPr>
              <a:defRPr>
                <a:solidFill>
                  <a:srgbClr val="FFFFFF"/>
                </a:solidFill>
              </a:defRPr>
            </a:pPr>
            <a:r>
              <a:t>È possibile separare il sistema in due nodi ed analizzarli singolarmente, considerando il flusso in uscita dal primo come quello in entrata nel secondo.</a:t>
            </a:r>
          </a:p>
          <a:p>
            <a:pPr>
              <a:defRPr>
                <a:solidFill>
                  <a:srgbClr val="FFFFFF"/>
                </a:solidFill>
              </a:defRPr>
            </a:pPr>
            <a:r>
              <a:t>Il sistema è aperto ed aciclico per assenza di feedback.</a:t>
            </a:r>
          </a:p>
          <a:p>
            <a:pPr>
              <a:defRPr>
                <a:solidFill>
                  <a:srgbClr val="FFFFFF"/>
                </a:solidFill>
              </a:defRPr>
            </a:pPr>
            <a:r>
              <a:t>Il sistema non ha perdita: ogni task che non può essere servito dalla server farm viene preso in carico da un’istanza EC2.</a:t>
            </a:r>
          </a:p>
          <a:p>
            <a:pPr>
              <a:defRPr>
                <a:solidFill>
                  <a:srgbClr val="FFFFFF"/>
                </a:solidFill>
              </a:defRPr>
            </a:pPr>
            <a:r>
              <a:t>Social network agli albori: mancanza di un’infrastruttura prestante.</a:t>
            </a:r>
          </a:p>
        </p:txBody>
      </p:sp>
      <p:sp>
        <p:nvSpPr>
          <p:cNvPr id="205" name="Numero diapositiva"/>
          <p:cNvSpPr txBox="1"/>
          <p:nvPr>
            <p:ph type="sldNum" sz="quarter" idx="4294967295"/>
          </p:nvPr>
        </p:nvSpPr>
        <p:spPr>
          <a:xfrm>
            <a:off x="23279100" y="609600"/>
            <a:ext cx="333748" cy="635000"/>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PMCSN 20/21 - Moroni, perrone"/>
          <p:cNvSpPr txBox="1"/>
          <p:nvPr>
            <p:ph type="body" idx="21"/>
          </p:nvPr>
        </p:nvSpPr>
        <p:spPr>
          <a:prstGeom prst="rect">
            <a:avLst/>
          </a:prstGeom>
        </p:spPr>
        <p:txBody>
          <a:bodyPr/>
          <a:lstStyle>
            <a:lvl1pPr>
              <a:defRPr>
                <a:solidFill>
                  <a:srgbClr val="FFFFFF"/>
                </a:solidFill>
              </a:defRPr>
            </a:lvl1pPr>
          </a:lstStyle>
          <a:p>
            <a:pPr/>
            <a:r>
              <a:t>PMCSN 20/21 - Moroni, perrone</a:t>
            </a:r>
          </a:p>
        </p:txBody>
      </p:sp>
      <p:sp>
        <p:nvSpPr>
          <p:cNvPr id="208" name="Modello delle specifiche (2)"/>
          <p:cNvSpPr txBox="1"/>
          <p:nvPr>
            <p:ph type="title"/>
          </p:nvPr>
        </p:nvSpPr>
        <p:spPr>
          <a:prstGeom prst="rect">
            <a:avLst/>
          </a:prstGeom>
        </p:spPr>
        <p:txBody>
          <a:bodyPr/>
          <a:lstStyle>
            <a:lvl1pPr defTabSz="685165">
              <a:spcBef>
                <a:spcPts val="3200"/>
              </a:spcBef>
              <a:defRPr sz="7221"/>
            </a:lvl1pPr>
          </a:lstStyle>
          <a:p>
            <a:pPr/>
            <a:r>
              <a:t>Modello delle specifiche (2)</a:t>
            </a:r>
          </a:p>
        </p:txBody>
      </p:sp>
      <p:sp>
        <p:nvSpPr>
          <p:cNvPr id="209" name="I dati in input al sistema sono i seguenti:…"/>
          <p:cNvSpPr txBox="1"/>
          <p:nvPr>
            <p:ph type="body" idx="1"/>
          </p:nvPr>
        </p:nvSpPr>
        <p:spPr>
          <a:prstGeom prst="rect">
            <a:avLst/>
          </a:prstGeom>
        </p:spPr>
        <p:txBody>
          <a:bodyPr/>
          <a:lstStyle/>
          <a:p>
            <a:pPr>
              <a:defRPr>
                <a:solidFill>
                  <a:srgbClr val="FFFFFF"/>
                </a:solidFill>
              </a:defRPr>
            </a:pPr>
            <a:r>
              <a:t>I dati in input al sistema sono i seguenti:</a:t>
            </a:r>
          </a:p>
          <a:p>
            <a:pPr>
              <a:defRPr>
                <a:solidFill>
                  <a:srgbClr val="FFFFFF"/>
                </a:solidFill>
              </a:defRPr>
            </a:pPr>
            <a:r>
              <a:t>𝜆1 = 1.5 j/s             𝜆2 = 1.8 j/s        Nserver = 10</a:t>
            </a:r>
          </a:p>
          <a:p>
            <a:pPr>
              <a:defRPr>
                <a:solidFill>
                  <a:srgbClr val="FFFFFF"/>
                </a:solidFill>
              </a:defRPr>
            </a:pPr>
            <a:r>
              <a:t>𝛍1_serverfarm = 0.2 job/s          𝛍2_serverfarm = 0.15 job/s</a:t>
            </a:r>
          </a:p>
          <a:p>
            <a:pPr>
              <a:defRPr>
                <a:solidFill>
                  <a:srgbClr val="FFFFFF"/>
                </a:solidFill>
              </a:defRPr>
            </a:pPr>
            <a:r>
              <a:t>𝛍1_awscloud = 0.11 job/s          𝛍2_awscloud = 0.08 job/s </a:t>
            </a:r>
          </a:p>
        </p:txBody>
      </p:sp>
      <p:sp>
        <p:nvSpPr>
          <p:cNvPr id="210" name="Numero diapositiva"/>
          <p:cNvSpPr txBox="1"/>
          <p:nvPr>
            <p:ph type="sldNum" sz="quarter" idx="4294967295"/>
          </p:nvPr>
        </p:nvSpPr>
        <p:spPr>
          <a:xfrm>
            <a:off x="23279100" y="609600"/>
            <a:ext cx="333748" cy="635000"/>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PMCSN 20/21 - Moroni, perrone"/>
          <p:cNvSpPr txBox="1"/>
          <p:nvPr>
            <p:ph type="body" idx="21"/>
          </p:nvPr>
        </p:nvSpPr>
        <p:spPr>
          <a:prstGeom prst="rect">
            <a:avLst/>
          </a:prstGeom>
        </p:spPr>
        <p:txBody>
          <a:bodyPr/>
          <a:lstStyle>
            <a:lvl1pPr>
              <a:defRPr>
                <a:solidFill>
                  <a:srgbClr val="FFFFFF"/>
                </a:solidFill>
              </a:defRPr>
            </a:lvl1pPr>
          </a:lstStyle>
          <a:p>
            <a:pPr/>
            <a:r>
              <a:t>PMCSN 20/21 - Moroni, perrone</a:t>
            </a:r>
          </a:p>
        </p:txBody>
      </p:sp>
      <p:sp>
        <p:nvSpPr>
          <p:cNvPr id="213" name="modello delle specifiche (3)"/>
          <p:cNvSpPr txBox="1"/>
          <p:nvPr>
            <p:ph type="title"/>
          </p:nvPr>
        </p:nvSpPr>
        <p:spPr>
          <a:prstGeom prst="rect">
            <a:avLst/>
          </a:prstGeom>
        </p:spPr>
        <p:txBody>
          <a:bodyPr/>
          <a:lstStyle>
            <a:lvl1pPr defTabSz="685165">
              <a:spcBef>
                <a:spcPts val="3200"/>
              </a:spcBef>
              <a:defRPr sz="7221"/>
            </a:lvl1pPr>
          </a:lstStyle>
          <a:p>
            <a:pPr/>
            <a:r>
              <a:t>modello delle specifiche (3)</a:t>
            </a:r>
          </a:p>
        </p:txBody>
      </p:sp>
      <p:sp>
        <p:nvSpPr>
          <p:cNvPr id="214" name="Nell’intero sistema i task in ingresso possono essere assunti come un flusso unico, ciascuno pesato per la propria percentuale rispetto al totale…"/>
          <p:cNvSpPr txBox="1"/>
          <p:nvPr>
            <p:ph type="body" idx="1"/>
          </p:nvPr>
        </p:nvSpPr>
        <p:spPr>
          <a:prstGeom prst="rect">
            <a:avLst/>
          </a:prstGeom>
        </p:spPr>
        <p:txBody>
          <a:bodyPr/>
          <a:lstStyle/>
          <a:p>
            <a:pPr>
              <a:defRPr>
                <a:solidFill>
                  <a:srgbClr val="FFFFFF"/>
                </a:solidFill>
              </a:defRPr>
            </a:pPr>
            <a:r>
              <a:t>Nell’intero sistema i task in ingresso possono essere assunti come un flusso unico, ciascuno pesato per la propria percentuale rispetto al totale</a:t>
            </a:r>
          </a:p>
          <a:p>
            <a:pPr>
              <a:defRPr>
                <a:solidFill>
                  <a:srgbClr val="FFFFFF"/>
                </a:solidFill>
              </a:defRPr>
            </a:pPr>
            <a:r>
              <a:t>La percentuale di arrivo dei task nel sistema, differente in base al tipo, viene calcolata nel seguente modo:</a:t>
            </a:r>
          </a:p>
          <a:p>
            <a:pPr/>
          </a:p>
          <a:p>
            <a:pPr>
              <a:defRPr>
                <a:solidFill>
                  <a:srgbClr val="FFFFFF"/>
                </a:solidFill>
              </a:defRPr>
            </a:pPr>
            <a:r>
              <a:t>Una parte del λtot esce dal sistema una volta servito dalla server farm</a:t>
            </a:r>
          </a:p>
          <a:p>
            <a:pPr>
              <a:defRPr>
                <a:solidFill>
                  <a:srgbClr val="FFFFFF"/>
                </a:solidFill>
              </a:defRPr>
            </a:pPr>
            <a:r>
              <a:t>Quella restante è l’unico flusso che attraversa le istanze EC2.</a:t>
            </a:r>
          </a:p>
        </p:txBody>
      </p:sp>
      <p:sp>
        <p:nvSpPr>
          <p:cNvPr id="215" name="Numero diapositiva"/>
          <p:cNvSpPr txBox="1"/>
          <p:nvPr>
            <p:ph type="sldNum" sz="quarter" idx="4294967295"/>
          </p:nvPr>
        </p:nvSpPr>
        <p:spPr>
          <a:xfrm>
            <a:off x="23279100" y="609600"/>
            <a:ext cx="333748" cy="635000"/>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pic>
        <p:nvPicPr>
          <p:cNvPr id="216" name="Schermata 2021-09-10 alle 16.37.35.png" descr="Schermata 2021-09-10 alle 16.37.35.png"/>
          <p:cNvPicPr>
            <a:picLocks noChangeAspect="1"/>
          </p:cNvPicPr>
          <p:nvPr/>
        </p:nvPicPr>
        <p:blipFill>
          <a:blip r:embed="rId2">
            <a:extLst/>
          </a:blip>
          <a:stretch>
            <a:fillRect/>
          </a:stretch>
        </p:blipFill>
        <p:spPr>
          <a:xfrm>
            <a:off x="1496734" y="7721643"/>
            <a:ext cx="4177928" cy="1884331"/>
          </a:xfrm>
          <a:prstGeom prst="rect">
            <a:avLst/>
          </a:prstGeom>
          <a:ln w="12700">
            <a:miter lim="400000"/>
          </a:ln>
        </p:spPr>
      </p:pic>
      <p:pic>
        <p:nvPicPr>
          <p:cNvPr id="217" name="Schermata 2021-09-16 alle 14.30.25.png" descr="Schermata 2021-09-16 alle 14.30.25.png"/>
          <p:cNvPicPr>
            <a:picLocks noChangeAspect="1"/>
          </p:cNvPicPr>
          <p:nvPr/>
        </p:nvPicPr>
        <p:blipFill>
          <a:blip r:embed="rId3">
            <a:extLst/>
          </a:blip>
          <a:stretch>
            <a:fillRect/>
          </a:stretch>
        </p:blipFill>
        <p:spPr>
          <a:xfrm>
            <a:off x="1464214" y="5577179"/>
            <a:ext cx="2516706" cy="598234"/>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Bold"/>
        <a:ea typeface="DIN Condensed Bold"/>
        <a:cs typeface="DIN Condensed Bold"/>
      </a:majorFont>
      <a:minorFont>
        <a:latin typeface="DIN Condensed Bold"/>
        <a:ea typeface="DIN Condensed Bold"/>
        <a:cs typeface="DIN Condensed Bol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80000"/>
          </a:lnSpc>
          <a:spcBef>
            <a:spcPts val="0"/>
          </a:spcBef>
          <a:spcAft>
            <a:spcPts val="0"/>
          </a:spcAft>
          <a:buClrTx/>
          <a:buSzTx/>
          <a:buFontTx/>
          <a:buNone/>
          <a:tabLst/>
          <a:defRPr b="0" baseline="0" cap="all" i="0" spc="0" strike="noStrike" sz="4000" u="none" kumimoji="0" normalizeH="0">
            <a:ln>
              <a:noFill/>
            </a:ln>
            <a:solidFill>
              <a:srgbClr val="FFFFFF"/>
            </a:solidFill>
            <a:effectLst/>
            <a:uFillTx/>
            <a:latin typeface="+mn-lt"/>
            <a:ea typeface="+mn-ea"/>
            <a:cs typeface="+mn-cs"/>
            <a:sym typeface="DIN Condensed 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Bold"/>
        <a:ea typeface="DIN Condensed Bold"/>
        <a:cs typeface="DIN Condensed Bold"/>
      </a:majorFont>
      <a:minorFont>
        <a:latin typeface="DIN Condensed Bold"/>
        <a:ea typeface="DIN Condensed Bold"/>
        <a:cs typeface="DIN Condensed Bol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80000"/>
          </a:lnSpc>
          <a:spcBef>
            <a:spcPts val="0"/>
          </a:spcBef>
          <a:spcAft>
            <a:spcPts val="0"/>
          </a:spcAft>
          <a:buClrTx/>
          <a:buSzTx/>
          <a:buFontTx/>
          <a:buNone/>
          <a:tabLst/>
          <a:defRPr b="0" baseline="0" cap="all" i="0" spc="0" strike="noStrike" sz="4000" u="none" kumimoji="0" normalizeH="0">
            <a:ln>
              <a:noFill/>
            </a:ln>
            <a:solidFill>
              <a:srgbClr val="FFFFFF"/>
            </a:solidFill>
            <a:effectLst/>
            <a:uFillTx/>
            <a:latin typeface="+mn-lt"/>
            <a:ea typeface="+mn-ea"/>
            <a:cs typeface="+mn-cs"/>
            <a:sym typeface="DIN Condensed 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